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60" r:id="rId2"/>
    <p:sldId id="269" r:id="rId3"/>
    <p:sldId id="259" r:id="rId4"/>
    <p:sldId id="277" r:id="rId5"/>
    <p:sldId id="262" r:id="rId6"/>
    <p:sldId id="279" r:id="rId7"/>
    <p:sldId id="263" r:id="rId8"/>
    <p:sldId id="267" r:id="rId9"/>
    <p:sldId id="264" r:id="rId10"/>
    <p:sldId id="266" r:id="rId11"/>
    <p:sldId id="270" r:id="rId12"/>
    <p:sldId id="272" r:id="rId13"/>
    <p:sldId id="278" r:id="rId14"/>
    <p:sldId id="274" r:id="rId15"/>
    <p:sldId id="271" r:id="rId16"/>
    <p:sldId id="275" r:id="rId17"/>
    <p:sldId id="276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E7D5"/>
    <a:srgbClr val="CDF7FF"/>
    <a:srgbClr val="E9FE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629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1607FB-4AF3-41D9-93C1-AF2B65302971}" type="datetimeFigureOut">
              <a:rPr lang="en-US" smtClean="0"/>
              <a:t>1/4/2019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664A05-9D98-47C5-97FE-2EB410531E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9825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72A929-E004-4242-BA74-AAD7B805CE2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3327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Installation Guide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664A05-9D98-47C5-97FE-2EB410531E0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5235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Installation Guide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664A05-9D98-47C5-97FE-2EB410531E0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3727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Installation Guide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664A05-9D98-47C5-97FE-2EB410531E0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7639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Installation Guide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664A05-9D98-47C5-97FE-2EB410531E0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4166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2" indent="0" algn="ctr">
              <a:buNone/>
              <a:defRPr sz="2000"/>
            </a:lvl2pPr>
            <a:lvl3pPr marL="914363" indent="0" algn="ctr">
              <a:buNone/>
              <a:defRPr sz="1800"/>
            </a:lvl3pPr>
            <a:lvl4pPr marL="1371545" indent="0" algn="ctr">
              <a:buNone/>
              <a:defRPr sz="1600"/>
            </a:lvl4pPr>
            <a:lvl5pPr marL="1828727" indent="0" algn="ctr">
              <a:buNone/>
              <a:defRPr sz="1600"/>
            </a:lvl5pPr>
            <a:lvl6pPr marL="2285909" indent="0" algn="ctr">
              <a:buNone/>
              <a:defRPr sz="1600"/>
            </a:lvl6pPr>
            <a:lvl7pPr marL="2743090" indent="0" algn="ctr">
              <a:buNone/>
              <a:defRPr sz="1600"/>
            </a:lvl7pPr>
            <a:lvl8pPr marL="3200272" indent="0" algn="ctr">
              <a:buNone/>
              <a:defRPr sz="1600"/>
            </a:lvl8pPr>
            <a:lvl9pPr marL="3657454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67388-0790-496E-9A12-37055489AF4F}" type="datetimeFigureOut">
              <a:rPr lang="en-US" smtClean="0"/>
              <a:t>1/4/2019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B7845-7437-40CD-9A4E-3871673EB1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6236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67388-0790-496E-9A12-37055489AF4F}" type="datetimeFigureOut">
              <a:rPr lang="en-US" smtClean="0"/>
              <a:t>1/4/2019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B7845-7437-40CD-9A4E-3871673EB1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7861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67388-0790-496E-9A12-37055489AF4F}" type="datetimeFigureOut">
              <a:rPr lang="en-US" smtClean="0"/>
              <a:t>1/4/2019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B7845-7437-40CD-9A4E-3871673EB1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5033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0D96EEDE-6486-774B-B0E3-751BBA42CE35}"/>
              </a:ext>
            </a:extLst>
          </p:cNvPr>
          <p:cNvSpPr/>
          <p:nvPr/>
        </p:nvSpPr>
        <p:spPr>
          <a:xfrm>
            <a:off x="4191000" y="0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6" name="Title 1">
            <a:extLst>
              <a:ext uri="{FF2B5EF4-FFF2-40B4-BE49-F238E27FC236}">
                <a16:creationId xmlns="" xmlns:a16="http://schemas.microsoft.com/office/drawing/2014/main" id="{7C1406DC-BAEC-4717-8F68-46C92F1663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67002" y="225778"/>
            <a:ext cx="7140547" cy="859812"/>
          </a:xfrm>
          <a:prstGeom prst="rect">
            <a:avLst/>
          </a:prstGeom>
        </p:spPr>
        <p:txBody>
          <a:bodyPr lIns="0" anchor="ctr" anchorCtr="0"/>
          <a:lstStyle>
            <a:lvl1pPr>
              <a:defRPr lang="en-US" sz="2800" b="1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pic>
        <p:nvPicPr>
          <p:cNvPr id="4" name="Picture 3" descr="UMD_primary_mark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9331" y="396180"/>
            <a:ext cx="1779507" cy="498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520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67388-0790-496E-9A12-37055489AF4F}" type="datetimeFigureOut">
              <a:rPr lang="en-US" smtClean="0"/>
              <a:t>1/4/2019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B7845-7437-40CD-9A4E-3871673EB1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8058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2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63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4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2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9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7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67388-0790-496E-9A12-37055489AF4F}" type="datetimeFigureOut">
              <a:rPr lang="en-US" smtClean="0"/>
              <a:t>1/4/2019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B7845-7437-40CD-9A4E-3871673EB1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8780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67388-0790-496E-9A12-37055489AF4F}" type="datetimeFigureOut">
              <a:rPr lang="en-US" smtClean="0"/>
              <a:t>1/4/2019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B7845-7437-40CD-9A4E-3871673EB1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3364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90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3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0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90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3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0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67388-0790-496E-9A12-37055489AF4F}" type="datetimeFigureOut">
              <a:rPr lang="en-US" smtClean="0"/>
              <a:t>1/4/2019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B7845-7437-40CD-9A4E-3871673EB1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8134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67388-0790-496E-9A12-37055489AF4F}" type="datetimeFigureOut">
              <a:rPr lang="en-US" smtClean="0"/>
              <a:t>1/4/2019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B7845-7437-40CD-9A4E-3871673EB1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6106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67388-0790-496E-9A12-37055489AF4F}" type="datetimeFigureOut">
              <a:rPr lang="en-US" smtClean="0"/>
              <a:t>1/4/2019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B7845-7437-40CD-9A4E-3871673EB1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3715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90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90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2" indent="0">
              <a:buNone/>
              <a:defRPr sz="1400"/>
            </a:lvl2pPr>
            <a:lvl3pPr marL="914363" indent="0">
              <a:buNone/>
              <a:defRPr sz="1200"/>
            </a:lvl3pPr>
            <a:lvl4pPr marL="1371545" indent="0">
              <a:buNone/>
              <a:defRPr sz="1000"/>
            </a:lvl4pPr>
            <a:lvl5pPr marL="1828727" indent="0">
              <a:buNone/>
              <a:defRPr sz="1000"/>
            </a:lvl5pPr>
            <a:lvl6pPr marL="2285909" indent="0">
              <a:buNone/>
              <a:defRPr sz="1000"/>
            </a:lvl6pPr>
            <a:lvl7pPr marL="2743090" indent="0">
              <a:buNone/>
              <a:defRPr sz="1000"/>
            </a:lvl7pPr>
            <a:lvl8pPr marL="3200272" indent="0">
              <a:buNone/>
              <a:defRPr sz="1000"/>
            </a:lvl8pPr>
            <a:lvl9pPr marL="3657454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67388-0790-496E-9A12-37055489AF4F}" type="datetimeFigureOut">
              <a:rPr lang="en-US" smtClean="0"/>
              <a:t>1/4/2019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B7845-7437-40CD-9A4E-3871673EB1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6509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90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2" indent="0">
              <a:buNone/>
              <a:defRPr sz="2800"/>
            </a:lvl2pPr>
            <a:lvl3pPr marL="914363" indent="0">
              <a:buNone/>
              <a:defRPr sz="2400"/>
            </a:lvl3pPr>
            <a:lvl4pPr marL="1371545" indent="0">
              <a:buNone/>
              <a:defRPr sz="2000"/>
            </a:lvl4pPr>
            <a:lvl5pPr marL="1828727" indent="0">
              <a:buNone/>
              <a:defRPr sz="2000"/>
            </a:lvl5pPr>
            <a:lvl6pPr marL="2285909" indent="0">
              <a:buNone/>
              <a:defRPr sz="2000"/>
            </a:lvl6pPr>
            <a:lvl7pPr marL="2743090" indent="0">
              <a:buNone/>
              <a:defRPr sz="2000"/>
            </a:lvl7pPr>
            <a:lvl8pPr marL="3200272" indent="0">
              <a:buNone/>
              <a:defRPr sz="2000"/>
            </a:lvl8pPr>
            <a:lvl9pPr marL="3657454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90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2" indent="0">
              <a:buNone/>
              <a:defRPr sz="1400"/>
            </a:lvl2pPr>
            <a:lvl3pPr marL="914363" indent="0">
              <a:buNone/>
              <a:defRPr sz="1200"/>
            </a:lvl3pPr>
            <a:lvl4pPr marL="1371545" indent="0">
              <a:buNone/>
              <a:defRPr sz="1000"/>
            </a:lvl4pPr>
            <a:lvl5pPr marL="1828727" indent="0">
              <a:buNone/>
              <a:defRPr sz="1000"/>
            </a:lvl5pPr>
            <a:lvl6pPr marL="2285909" indent="0">
              <a:buNone/>
              <a:defRPr sz="1000"/>
            </a:lvl6pPr>
            <a:lvl7pPr marL="2743090" indent="0">
              <a:buNone/>
              <a:defRPr sz="1000"/>
            </a:lvl7pPr>
            <a:lvl8pPr marL="3200272" indent="0">
              <a:buNone/>
              <a:defRPr sz="1000"/>
            </a:lvl8pPr>
            <a:lvl9pPr marL="3657454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67388-0790-496E-9A12-37055489AF4F}" type="datetimeFigureOut">
              <a:rPr lang="en-US" smtClean="0"/>
              <a:t>1/4/2019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B7845-7437-40CD-9A4E-3871673EB1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1758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D67388-0790-496E-9A12-37055489AF4F}" type="datetimeFigureOut">
              <a:rPr lang="en-US" smtClean="0"/>
              <a:t>1/4/2019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2B7845-7437-40CD-9A4E-3871673EB1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107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1" indent="-228591" algn="l" defTabSz="91436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73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54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36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18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99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1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23.png"/><Relationship Id="rId7" Type="http://schemas.openxmlformats.org/officeDocument/2006/relationships/image" Target="../media/image54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7.png"/><Relationship Id="rId7" Type="http://schemas.openxmlformats.org/officeDocument/2006/relationships/image" Target="../media/image59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23.png"/><Relationship Id="rId4" Type="http://schemas.openxmlformats.org/officeDocument/2006/relationships/image" Target="../media/image5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file:///C:\Z\metis\outputs\Maps\Argentina\raster\Eg1\byYear\map_Argentina_raster_demeterLandUse_2005_Eg1_hydrobid_FREESCALE.png" TargetMode="External"/><Relationship Id="rId7" Type="http://schemas.openxmlformats.org/officeDocument/2006/relationships/image" Target="file:///C:\Z\metis\outputs\Maps\Argentina\raster\Eg1\byYear\map_Argentina_raster_demeterLandUse_2005_Eg1_hydrobid_PRETTY.png" TargetMode="External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file:///C:\Z\metis\outputs\Maps\Argentina\raster\Eg1\byYear\map_Argentina_raster_demeterLandUse_2005_Eg1_hydrobid_KMEANS.png" TargetMode="External"/><Relationship Id="rId4" Type="http://schemas.openxmlformats.org/officeDocument/2006/relationships/image" Target="../media/image6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Figures for Metis documentation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472" y="2637274"/>
            <a:ext cx="1248537" cy="96099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5202" y="2667049"/>
            <a:ext cx="3168328" cy="901449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438180" y="5034814"/>
            <a:ext cx="11556793" cy="70339"/>
          </a:xfrm>
          <a:prstGeom prst="roundRect">
            <a:avLst/>
          </a:prstGeom>
          <a:gradFill flip="none" rotWithShape="1">
            <a:gsLst>
              <a:gs pos="0">
                <a:schemeClr val="tx1"/>
              </a:gs>
              <a:gs pos="60000">
                <a:schemeClr val="bg1">
                  <a:lumMod val="75000"/>
                </a:schemeClr>
              </a:gs>
              <a:gs pos="76000">
                <a:schemeClr val="bg1"/>
              </a:gs>
              <a:gs pos="90000">
                <a:schemeClr val="bg1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438182" y="2311122"/>
            <a:ext cx="1155679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65998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1566" y="884171"/>
            <a:ext cx="1438275" cy="676275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38" name="Straight Connector 37"/>
          <p:cNvCxnSpPr/>
          <p:nvPr/>
        </p:nvCxnSpPr>
        <p:spPr>
          <a:xfrm flipH="1">
            <a:off x="2853904" y="987553"/>
            <a:ext cx="1023152" cy="7813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041" y="644784"/>
            <a:ext cx="1543050" cy="5705475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1" name="Straight Connector 10"/>
          <p:cNvCxnSpPr/>
          <p:nvPr/>
        </p:nvCxnSpPr>
        <p:spPr>
          <a:xfrm flipV="1">
            <a:off x="1031878" y="1443455"/>
            <a:ext cx="911156" cy="69341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47438" y="284095"/>
            <a:ext cx="2990850" cy="2552700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35887" y="496539"/>
            <a:ext cx="1304925" cy="971550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89949" y="2471035"/>
            <a:ext cx="4042219" cy="2667358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20280" y="3758218"/>
            <a:ext cx="4868591" cy="2181225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33" name="Straight Connector 32"/>
          <p:cNvCxnSpPr>
            <a:endCxn id="17" idx="0"/>
          </p:cNvCxnSpPr>
          <p:nvPr/>
        </p:nvCxnSpPr>
        <p:spPr>
          <a:xfrm flipH="1">
            <a:off x="4554575" y="2836795"/>
            <a:ext cx="490948" cy="92142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endCxn id="14" idx="1"/>
          </p:cNvCxnSpPr>
          <p:nvPr/>
        </p:nvCxnSpPr>
        <p:spPr>
          <a:xfrm>
            <a:off x="5102354" y="749809"/>
            <a:ext cx="2533533" cy="23250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endCxn id="14" idx="1"/>
          </p:cNvCxnSpPr>
          <p:nvPr/>
        </p:nvCxnSpPr>
        <p:spPr>
          <a:xfrm flipV="1">
            <a:off x="5542864" y="982315"/>
            <a:ext cx="2093023" cy="4430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endCxn id="14" idx="1"/>
          </p:cNvCxnSpPr>
          <p:nvPr/>
        </p:nvCxnSpPr>
        <p:spPr>
          <a:xfrm>
            <a:off x="5102354" y="538519"/>
            <a:ext cx="2533533" cy="44379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stCxn id="15" idx="0"/>
            <a:endCxn id="14" idx="2"/>
          </p:cNvCxnSpPr>
          <p:nvPr/>
        </p:nvCxnSpPr>
        <p:spPr>
          <a:xfrm flipH="1" flipV="1">
            <a:off x="8288350" y="1468090"/>
            <a:ext cx="1522709" cy="100294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Rounded Rectangle 48"/>
          <p:cNvSpPr/>
          <p:nvPr/>
        </p:nvSpPr>
        <p:spPr>
          <a:xfrm>
            <a:off x="2120280" y="3341842"/>
            <a:ext cx="2149969" cy="3113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>
                <a:solidFill>
                  <a:srgbClr val="FF0000"/>
                </a:solidFill>
              </a:rPr>
              <a:t>All figures are based on data from these tables</a:t>
            </a:r>
          </a:p>
        </p:txBody>
      </p:sp>
    </p:spTree>
    <p:extLst>
      <p:ext uri="{BB962C8B-B14F-4D97-AF65-F5344CB8AC3E}">
        <p14:creationId xmlns:p14="http://schemas.microsoft.com/office/powerpoint/2010/main" val="17992877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868680" y="205912"/>
            <a:ext cx="10917936" cy="654236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0432" y="517271"/>
            <a:ext cx="4782312" cy="2592174"/>
          </a:xfrm>
          <a:prstGeom prst="rect">
            <a:avLst/>
          </a:prstGeom>
        </p:spPr>
      </p:pic>
      <p:sp>
        <p:nvSpPr>
          <p:cNvPr id="30" name="Rounded Rectangle 29"/>
          <p:cNvSpPr/>
          <p:nvPr/>
        </p:nvSpPr>
        <p:spPr>
          <a:xfrm>
            <a:off x="7749168" y="210011"/>
            <a:ext cx="2179431" cy="3113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>
                <a:solidFill>
                  <a:srgbClr val="FF0000"/>
                </a:solidFill>
              </a:rPr>
              <a:t>Compare Scenarios</a:t>
            </a:r>
          </a:p>
        </p:txBody>
      </p:sp>
      <p:sp>
        <p:nvSpPr>
          <p:cNvPr id="31" name="Rounded Rectangle 30"/>
          <p:cNvSpPr/>
          <p:nvPr/>
        </p:nvSpPr>
        <p:spPr>
          <a:xfrm>
            <a:off x="2419776" y="3581261"/>
            <a:ext cx="2179431" cy="3113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>
                <a:solidFill>
                  <a:srgbClr val="FF0000"/>
                </a:solidFill>
              </a:rPr>
              <a:t>Diff Charts</a:t>
            </a:r>
          </a:p>
        </p:txBody>
      </p:sp>
      <p:sp>
        <p:nvSpPr>
          <p:cNvPr id="34" name="Rounded Rectangle 33"/>
          <p:cNvSpPr/>
          <p:nvPr/>
        </p:nvSpPr>
        <p:spPr>
          <a:xfrm>
            <a:off x="1711140" y="205913"/>
            <a:ext cx="3596702" cy="3113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>
                <a:solidFill>
                  <a:srgbClr val="FF0000"/>
                </a:solidFill>
              </a:rPr>
              <a:t>Compare Regions &amp; scenarios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2762" y="3896717"/>
            <a:ext cx="4995453" cy="27426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0432" y="3896718"/>
            <a:ext cx="4782312" cy="256509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2762" y="540160"/>
            <a:ext cx="4832241" cy="2573383"/>
          </a:xfrm>
          <a:prstGeom prst="rect">
            <a:avLst/>
          </a:prstGeom>
        </p:spPr>
      </p:pic>
      <p:sp>
        <p:nvSpPr>
          <p:cNvPr id="29" name="Rounded Rectangle 28"/>
          <p:cNvSpPr/>
          <p:nvPr/>
        </p:nvSpPr>
        <p:spPr>
          <a:xfrm>
            <a:off x="7749168" y="3585359"/>
            <a:ext cx="2179431" cy="3113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>
                <a:solidFill>
                  <a:srgbClr val="FF0000"/>
                </a:solidFill>
              </a:rPr>
              <a:t>Line Charts</a:t>
            </a:r>
          </a:p>
        </p:txBody>
      </p:sp>
    </p:spTree>
    <p:extLst>
      <p:ext uri="{BB962C8B-B14F-4D97-AF65-F5344CB8AC3E}">
        <p14:creationId xmlns:p14="http://schemas.microsoft.com/office/powerpoint/2010/main" val="12780943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33848" y="240116"/>
            <a:ext cx="11817360" cy="65173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608" y="795528"/>
            <a:ext cx="2829934" cy="543153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8247" y="1165860"/>
            <a:ext cx="2411252" cy="469087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5984" y="1353312"/>
            <a:ext cx="2237301" cy="431596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49769" y="1737360"/>
            <a:ext cx="3303851" cy="230428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9769" y="4060269"/>
            <a:ext cx="2980816" cy="2318412"/>
          </a:xfrm>
          <a:prstGeom prst="rect">
            <a:avLst/>
          </a:prstGeom>
        </p:spPr>
      </p:pic>
      <p:sp>
        <p:nvSpPr>
          <p:cNvPr id="10" name="Rounded Rectangle 9"/>
          <p:cNvSpPr/>
          <p:nvPr/>
        </p:nvSpPr>
        <p:spPr>
          <a:xfrm>
            <a:off x="-158776" y="484169"/>
            <a:ext cx="3596702" cy="3113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>
                <a:solidFill>
                  <a:srgbClr val="FF0000"/>
                </a:solidFill>
              </a:rPr>
              <a:t>Regional highlight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2815522" y="825015"/>
            <a:ext cx="3596702" cy="3113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>
                <a:solidFill>
                  <a:srgbClr val="FF0000"/>
                </a:solidFill>
              </a:rPr>
              <a:t>Overlap Lines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406436" y="1053383"/>
            <a:ext cx="3596702" cy="3113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>
                <a:solidFill>
                  <a:srgbClr val="FF0000"/>
                </a:solidFill>
              </a:rPr>
              <a:t>Sub-regions Extended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8220873" y="1442914"/>
            <a:ext cx="3596702" cy="3113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>
                <a:solidFill>
                  <a:srgbClr val="FF0000"/>
                </a:solidFill>
              </a:rPr>
              <a:t>Sub-regions Close-up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8220873" y="3748911"/>
            <a:ext cx="3596702" cy="3113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>
                <a:solidFill>
                  <a:srgbClr val="FF0000"/>
                </a:solidFill>
              </a:rPr>
              <a:t>Sub-regions vs Grid Size</a:t>
            </a:r>
          </a:p>
        </p:txBody>
      </p:sp>
    </p:spTree>
    <p:extLst>
      <p:ext uri="{BB962C8B-B14F-4D97-AF65-F5344CB8AC3E}">
        <p14:creationId xmlns:p14="http://schemas.microsoft.com/office/powerpoint/2010/main" val="8560555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97793" y="59454"/>
            <a:ext cx="11675119" cy="6573283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23"/>
          <a:stretch/>
        </p:blipFill>
        <p:spPr>
          <a:xfrm>
            <a:off x="342900" y="345839"/>
            <a:ext cx="3461301" cy="280498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3786" y="345838"/>
            <a:ext cx="3606406" cy="280498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8783" y="3736690"/>
            <a:ext cx="3611409" cy="280887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08" r="13270"/>
          <a:stretch/>
        </p:blipFill>
        <p:spPr>
          <a:xfrm>
            <a:off x="7886700" y="1995858"/>
            <a:ext cx="3671887" cy="379662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35"/>
          <a:stretch/>
        </p:blipFill>
        <p:spPr>
          <a:xfrm>
            <a:off x="585788" y="3821569"/>
            <a:ext cx="3226365" cy="2811168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>
            <a:off x="409720" y="0"/>
            <a:ext cx="3173825" cy="34583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 smtClean="0">
                <a:solidFill>
                  <a:srgbClr val="FF0000"/>
                </a:solidFill>
              </a:rPr>
              <a:t>States</a:t>
            </a:r>
            <a:endParaRPr lang="en-US" sz="1400" i="1" dirty="0">
              <a:solidFill>
                <a:srgbClr val="FF0000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4110076" y="45566"/>
            <a:ext cx="3173825" cy="34583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 smtClean="0">
                <a:solidFill>
                  <a:srgbClr val="FF0000"/>
                </a:solidFill>
              </a:rPr>
              <a:t>Basins</a:t>
            </a:r>
            <a:endParaRPr lang="en-US" sz="1400" i="1" dirty="0">
              <a:solidFill>
                <a:srgbClr val="FF0000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418060" y="3333575"/>
            <a:ext cx="3173825" cy="34583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 smtClean="0">
                <a:solidFill>
                  <a:srgbClr val="FF0000"/>
                </a:solidFill>
              </a:rPr>
              <a:t>Overlap – States vs. Basin</a:t>
            </a:r>
            <a:endParaRPr lang="en-US" sz="1400" i="1" dirty="0">
              <a:solidFill>
                <a:srgbClr val="FF0000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4065285" y="3333575"/>
            <a:ext cx="3173825" cy="34583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 smtClean="0">
                <a:solidFill>
                  <a:srgbClr val="FF0000"/>
                </a:solidFill>
              </a:rPr>
              <a:t>Visualize Boundaries</a:t>
            </a:r>
            <a:endParaRPr lang="en-US" sz="1400" i="1" dirty="0">
              <a:solidFill>
                <a:srgbClr val="FF0000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8394269" y="1385326"/>
            <a:ext cx="3173825" cy="34583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 smtClean="0">
                <a:solidFill>
                  <a:srgbClr val="FF0000"/>
                </a:solidFill>
              </a:rPr>
              <a:t>Visualize Grid Size</a:t>
            </a:r>
            <a:endParaRPr lang="en-US" sz="14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72810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Rectangle 92"/>
          <p:cNvSpPr/>
          <p:nvPr/>
        </p:nvSpPr>
        <p:spPr>
          <a:xfrm>
            <a:off x="197793" y="59454"/>
            <a:ext cx="11675119" cy="6573283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3335714" y="225217"/>
            <a:ext cx="4687949" cy="2756519"/>
            <a:chOff x="200014" y="255354"/>
            <a:chExt cx="4687949" cy="2756519"/>
          </a:xfrm>
        </p:grpSpPr>
        <p:grpSp>
          <p:nvGrpSpPr>
            <p:cNvPr id="5" name="Group 4"/>
            <p:cNvGrpSpPr>
              <a:grpSpLocks noChangeAspect="1"/>
            </p:cNvGrpSpPr>
            <p:nvPr/>
          </p:nvGrpSpPr>
          <p:grpSpPr>
            <a:xfrm>
              <a:off x="200014" y="977169"/>
              <a:ext cx="2212996" cy="2034704"/>
              <a:chOff x="605655" y="1219200"/>
              <a:chExt cx="2890579" cy="2657698"/>
            </a:xfrm>
          </p:grpSpPr>
          <p:grpSp>
            <p:nvGrpSpPr>
              <p:cNvPr id="56" name="Group 55"/>
              <p:cNvGrpSpPr>
                <a:grpSpLocks noChangeAspect="1"/>
              </p:cNvGrpSpPr>
              <p:nvPr/>
            </p:nvGrpSpPr>
            <p:grpSpPr>
              <a:xfrm>
                <a:off x="1337410" y="1219200"/>
                <a:ext cx="1140970" cy="2657698"/>
                <a:chOff x="1337410" y="1219200"/>
                <a:chExt cx="1140970" cy="2657698"/>
              </a:xfrm>
            </p:grpSpPr>
            <p:sp>
              <p:nvSpPr>
                <p:cNvPr id="60" name="Freeform 59"/>
                <p:cNvSpPr/>
                <p:nvPr/>
              </p:nvSpPr>
              <p:spPr>
                <a:xfrm>
                  <a:off x="1391920" y="1219200"/>
                  <a:ext cx="1020874" cy="2570480"/>
                </a:xfrm>
                <a:custGeom>
                  <a:avLst/>
                  <a:gdLst>
                    <a:gd name="connsiteX0" fmla="*/ 193040 w 1020874"/>
                    <a:gd name="connsiteY0" fmla="*/ 30480 h 2398630"/>
                    <a:gd name="connsiteX1" fmla="*/ 193040 w 1020874"/>
                    <a:gd name="connsiteY1" fmla="*/ 30480 h 2398630"/>
                    <a:gd name="connsiteX2" fmla="*/ 386080 w 1020874"/>
                    <a:gd name="connsiteY2" fmla="*/ 20320 h 2398630"/>
                    <a:gd name="connsiteX3" fmla="*/ 416560 w 1020874"/>
                    <a:gd name="connsiteY3" fmla="*/ 10160 h 2398630"/>
                    <a:gd name="connsiteX4" fmla="*/ 467360 w 1020874"/>
                    <a:gd name="connsiteY4" fmla="*/ 0 h 2398630"/>
                    <a:gd name="connsiteX5" fmla="*/ 589280 w 1020874"/>
                    <a:gd name="connsiteY5" fmla="*/ 10160 h 2398630"/>
                    <a:gd name="connsiteX6" fmla="*/ 629920 w 1020874"/>
                    <a:gd name="connsiteY6" fmla="*/ 20320 h 2398630"/>
                    <a:gd name="connsiteX7" fmla="*/ 924560 w 1020874"/>
                    <a:gd name="connsiteY7" fmla="*/ 10160 h 2398630"/>
                    <a:gd name="connsiteX8" fmla="*/ 995680 w 1020874"/>
                    <a:gd name="connsiteY8" fmla="*/ 20320 h 2398630"/>
                    <a:gd name="connsiteX9" fmla="*/ 965200 w 1020874"/>
                    <a:gd name="connsiteY9" fmla="*/ 325120 h 2398630"/>
                    <a:gd name="connsiteX10" fmla="*/ 975360 w 1020874"/>
                    <a:gd name="connsiteY10" fmla="*/ 528320 h 2398630"/>
                    <a:gd name="connsiteX11" fmla="*/ 955040 w 1020874"/>
                    <a:gd name="connsiteY11" fmla="*/ 721360 h 2398630"/>
                    <a:gd name="connsiteX12" fmla="*/ 873760 w 1020874"/>
                    <a:gd name="connsiteY12" fmla="*/ 782320 h 2398630"/>
                    <a:gd name="connsiteX13" fmla="*/ 822960 w 1020874"/>
                    <a:gd name="connsiteY13" fmla="*/ 812800 h 2398630"/>
                    <a:gd name="connsiteX14" fmla="*/ 792480 w 1020874"/>
                    <a:gd name="connsiteY14" fmla="*/ 833120 h 2398630"/>
                    <a:gd name="connsiteX15" fmla="*/ 711200 w 1020874"/>
                    <a:gd name="connsiteY15" fmla="*/ 843280 h 2398630"/>
                    <a:gd name="connsiteX16" fmla="*/ 701040 w 1020874"/>
                    <a:gd name="connsiteY16" fmla="*/ 873760 h 2398630"/>
                    <a:gd name="connsiteX17" fmla="*/ 721360 w 1020874"/>
                    <a:gd name="connsiteY17" fmla="*/ 1005840 h 2398630"/>
                    <a:gd name="connsiteX18" fmla="*/ 731520 w 1020874"/>
                    <a:gd name="connsiteY18" fmla="*/ 1239520 h 2398630"/>
                    <a:gd name="connsiteX19" fmla="*/ 741680 w 1020874"/>
                    <a:gd name="connsiteY19" fmla="*/ 1290320 h 2398630"/>
                    <a:gd name="connsiteX20" fmla="*/ 772160 w 1020874"/>
                    <a:gd name="connsiteY20" fmla="*/ 1402080 h 2398630"/>
                    <a:gd name="connsiteX21" fmla="*/ 751840 w 1020874"/>
                    <a:gd name="connsiteY21" fmla="*/ 1483360 h 2398630"/>
                    <a:gd name="connsiteX22" fmla="*/ 721360 w 1020874"/>
                    <a:gd name="connsiteY22" fmla="*/ 1615440 h 2398630"/>
                    <a:gd name="connsiteX23" fmla="*/ 690880 w 1020874"/>
                    <a:gd name="connsiteY23" fmla="*/ 1645920 h 2398630"/>
                    <a:gd name="connsiteX24" fmla="*/ 660400 w 1020874"/>
                    <a:gd name="connsiteY24" fmla="*/ 1666240 h 2398630"/>
                    <a:gd name="connsiteX25" fmla="*/ 538480 w 1020874"/>
                    <a:gd name="connsiteY25" fmla="*/ 1686560 h 2398630"/>
                    <a:gd name="connsiteX26" fmla="*/ 518160 w 1020874"/>
                    <a:gd name="connsiteY26" fmla="*/ 1767840 h 2398630"/>
                    <a:gd name="connsiteX27" fmla="*/ 477520 w 1020874"/>
                    <a:gd name="connsiteY27" fmla="*/ 1889760 h 2398630"/>
                    <a:gd name="connsiteX28" fmla="*/ 467360 w 1020874"/>
                    <a:gd name="connsiteY28" fmla="*/ 1960880 h 2398630"/>
                    <a:gd name="connsiteX29" fmla="*/ 447040 w 1020874"/>
                    <a:gd name="connsiteY29" fmla="*/ 2001520 h 2398630"/>
                    <a:gd name="connsiteX30" fmla="*/ 436880 w 1020874"/>
                    <a:gd name="connsiteY30" fmla="*/ 2235200 h 2398630"/>
                    <a:gd name="connsiteX31" fmla="*/ 426720 w 1020874"/>
                    <a:gd name="connsiteY31" fmla="*/ 2387600 h 2398630"/>
                    <a:gd name="connsiteX32" fmla="*/ 375920 w 1020874"/>
                    <a:gd name="connsiteY32" fmla="*/ 2377440 h 2398630"/>
                    <a:gd name="connsiteX33" fmla="*/ 345440 w 1020874"/>
                    <a:gd name="connsiteY33" fmla="*/ 2367280 h 2398630"/>
                    <a:gd name="connsiteX34" fmla="*/ 162560 w 1020874"/>
                    <a:gd name="connsiteY34" fmla="*/ 2387600 h 2398630"/>
                    <a:gd name="connsiteX35" fmla="*/ 132080 w 1020874"/>
                    <a:gd name="connsiteY35" fmla="*/ 2397760 h 2398630"/>
                    <a:gd name="connsiteX36" fmla="*/ 111760 w 1020874"/>
                    <a:gd name="connsiteY36" fmla="*/ 2367280 h 2398630"/>
                    <a:gd name="connsiteX37" fmla="*/ 81280 w 1020874"/>
                    <a:gd name="connsiteY37" fmla="*/ 2306320 h 2398630"/>
                    <a:gd name="connsiteX38" fmla="*/ 60960 w 1020874"/>
                    <a:gd name="connsiteY38" fmla="*/ 1524000 h 2398630"/>
                    <a:gd name="connsiteX39" fmla="*/ 50800 w 1020874"/>
                    <a:gd name="connsiteY39" fmla="*/ 1442720 h 2398630"/>
                    <a:gd name="connsiteX40" fmla="*/ 30480 w 1020874"/>
                    <a:gd name="connsiteY40" fmla="*/ 1351280 h 2398630"/>
                    <a:gd name="connsiteX41" fmla="*/ 20320 w 1020874"/>
                    <a:gd name="connsiteY41" fmla="*/ 1320800 h 2398630"/>
                    <a:gd name="connsiteX42" fmla="*/ 0 w 1020874"/>
                    <a:gd name="connsiteY42" fmla="*/ 1290320 h 2398630"/>
                    <a:gd name="connsiteX43" fmla="*/ 10160 w 1020874"/>
                    <a:gd name="connsiteY43" fmla="*/ 1026160 h 2398630"/>
                    <a:gd name="connsiteX44" fmla="*/ 20320 w 1020874"/>
                    <a:gd name="connsiteY44" fmla="*/ 985520 h 2398630"/>
                    <a:gd name="connsiteX45" fmla="*/ 40640 w 1020874"/>
                    <a:gd name="connsiteY45" fmla="*/ 873760 h 2398630"/>
                    <a:gd name="connsiteX46" fmla="*/ 60960 w 1020874"/>
                    <a:gd name="connsiteY46" fmla="*/ 538480 h 2398630"/>
                    <a:gd name="connsiteX47" fmla="*/ 81280 w 1020874"/>
                    <a:gd name="connsiteY47" fmla="*/ 335280 h 2398630"/>
                    <a:gd name="connsiteX48" fmla="*/ 101600 w 1020874"/>
                    <a:gd name="connsiteY48" fmla="*/ 203200 h 2398630"/>
                    <a:gd name="connsiteX49" fmla="*/ 132080 w 1020874"/>
                    <a:gd name="connsiteY49" fmla="*/ 132080 h 2398630"/>
                    <a:gd name="connsiteX50" fmla="*/ 182880 w 1020874"/>
                    <a:gd name="connsiteY50" fmla="*/ 91440 h 2398630"/>
                    <a:gd name="connsiteX51" fmla="*/ 203200 w 1020874"/>
                    <a:gd name="connsiteY51" fmla="*/ 60960 h 2398630"/>
                    <a:gd name="connsiteX52" fmla="*/ 193040 w 1020874"/>
                    <a:gd name="connsiteY52" fmla="*/ 30480 h 23986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</a:cxnLst>
                  <a:rect l="l" t="t" r="r" b="b"/>
                  <a:pathLst>
                    <a:path w="1020874" h="2398630">
                      <a:moveTo>
                        <a:pt x="193040" y="30480"/>
                      </a:moveTo>
                      <a:lnTo>
                        <a:pt x="193040" y="30480"/>
                      </a:lnTo>
                      <a:cubicBezTo>
                        <a:pt x="257387" y="27093"/>
                        <a:pt x="321909" y="26154"/>
                        <a:pt x="386080" y="20320"/>
                      </a:cubicBezTo>
                      <a:cubicBezTo>
                        <a:pt x="396746" y="19350"/>
                        <a:pt x="406170" y="12757"/>
                        <a:pt x="416560" y="10160"/>
                      </a:cubicBezTo>
                      <a:cubicBezTo>
                        <a:pt x="433313" y="5972"/>
                        <a:pt x="450427" y="3387"/>
                        <a:pt x="467360" y="0"/>
                      </a:cubicBezTo>
                      <a:cubicBezTo>
                        <a:pt x="508000" y="3387"/>
                        <a:pt x="548814" y="5102"/>
                        <a:pt x="589280" y="10160"/>
                      </a:cubicBezTo>
                      <a:cubicBezTo>
                        <a:pt x="603136" y="11892"/>
                        <a:pt x="615956" y="20320"/>
                        <a:pt x="629920" y="20320"/>
                      </a:cubicBezTo>
                      <a:cubicBezTo>
                        <a:pt x="728192" y="20320"/>
                        <a:pt x="826347" y="13547"/>
                        <a:pt x="924560" y="10160"/>
                      </a:cubicBezTo>
                      <a:cubicBezTo>
                        <a:pt x="948267" y="13547"/>
                        <a:pt x="990485" y="-3057"/>
                        <a:pt x="995680" y="20320"/>
                      </a:cubicBezTo>
                      <a:cubicBezTo>
                        <a:pt x="1035343" y="198804"/>
                        <a:pt x="1016264" y="222992"/>
                        <a:pt x="965200" y="325120"/>
                      </a:cubicBezTo>
                      <a:cubicBezTo>
                        <a:pt x="968587" y="392853"/>
                        <a:pt x="969485" y="460757"/>
                        <a:pt x="975360" y="528320"/>
                      </a:cubicBezTo>
                      <a:cubicBezTo>
                        <a:pt x="984023" y="627948"/>
                        <a:pt x="1084945" y="461550"/>
                        <a:pt x="955040" y="721360"/>
                      </a:cubicBezTo>
                      <a:cubicBezTo>
                        <a:pt x="939894" y="751651"/>
                        <a:pt x="901605" y="763043"/>
                        <a:pt x="873760" y="782320"/>
                      </a:cubicBezTo>
                      <a:cubicBezTo>
                        <a:pt x="857524" y="793560"/>
                        <a:pt x="839706" y="802334"/>
                        <a:pt x="822960" y="812800"/>
                      </a:cubicBezTo>
                      <a:cubicBezTo>
                        <a:pt x="812605" y="819272"/>
                        <a:pt x="804261" y="829907"/>
                        <a:pt x="792480" y="833120"/>
                      </a:cubicBezTo>
                      <a:cubicBezTo>
                        <a:pt x="766138" y="840304"/>
                        <a:pt x="738293" y="839893"/>
                        <a:pt x="711200" y="843280"/>
                      </a:cubicBezTo>
                      <a:cubicBezTo>
                        <a:pt x="707813" y="853440"/>
                        <a:pt x="701040" y="863050"/>
                        <a:pt x="701040" y="873760"/>
                      </a:cubicBezTo>
                      <a:cubicBezTo>
                        <a:pt x="701040" y="932270"/>
                        <a:pt x="709090" y="956761"/>
                        <a:pt x="721360" y="1005840"/>
                      </a:cubicBezTo>
                      <a:cubicBezTo>
                        <a:pt x="724747" y="1083733"/>
                        <a:pt x="725965" y="1161751"/>
                        <a:pt x="731520" y="1239520"/>
                      </a:cubicBezTo>
                      <a:cubicBezTo>
                        <a:pt x="732750" y="1256745"/>
                        <a:pt x="737797" y="1273494"/>
                        <a:pt x="741680" y="1290320"/>
                      </a:cubicBezTo>
                      <a:cubicBezTo>
                        <a:pt x="758868" y="1364802"/>
                        <a:pt x="755366" y="1351697"/>
                        <a:pt x="772160" y="1402080"/>
                      </a:cubicBezTo>
                      <a:cubicBezTo>
                        <a:pt x="765387" y="1429173"/>
                        <a:pt x="758120" y="1456148"/>
                        <a:pt x="751840" y="1483360"/>
                      </a:cubicBezTo>
                      <a:cubicBezTo>
                        <a:pt x="744103" y="1516886"/>
                        <a:pt x="733092" y="1589630"/>
                        <a:pt x="721360" y="1615440"/>
                      </a:cubicBezTo>
                      <a:cubicBezTo>
                        <a:pt x="715414" y="1628521"/>
                        <a:pt x="701918" y="1636722"/>
                        <a:pt x="690880" y="1645920"/>
                      </a:cubicBezTo>
                      <a:cubicBezTo>
                        <a:pt x="681499" y="1653737"/>
                        <a:pt x="672199" y="1663094"/>
                        <a:pt x="660400" y="1666240"/>
                      </a:cubicBezTo>
                      <a:cubicBezTo>
                        <a:pt x="620591" y="1676856"/>
                        <a:pt x="579120" y="1679787"/>
                        <a:pt x="538480" y="1686560"/>
                      </a:cubicBezTo>
                      <a:cubicBezTo>
                        <a:pt x="531707" y="1713653"/>
                        <a:pt x="526185" y="1741091"/>
                        <a:pt x="518160" y="1767840"/>
                      </a:cubicBezTo>
                      <a:cubicBezTo>
                        <a:pt x="505850" y="1808872"/>
                        <a:pt x="477520" y="1889760"/>
                        <a:pt x="477520" y="1889760"/>
                      </a:cubicBezTo>
                      <a:cubicBezTo>
                        <a:pt x="474133" y="1913467"/>
                        <a:pt x="473661" y="1937776"/>
                        <a:pt x="467360" y="1960880"/>
                      </a:cubicBezTo>
                      <a:cubicBezTo>
                        <a:pt x="463375" y="1975492"/>
                        <a:pt x="448713" y="1986467"/>
                        <a:pt x="447040" y="2001520"/>
                      </a:cubicBezTo>
                      <a:cubicBezTo>
                        <a:pt x="438430" y="2079010"/>
                        <a:pt x="440978" y="2157341"/>
                        <a:pt x="436880" y="2235200"/>
                      </a:cubicBezTo>
                      <a:cubicBezTo>
                        <a:pt x="434204" y="2286042"/>
                        <a:pt x="430107" y="2336800"/>
                        <a:pt x="426720" y="2387600"/>
                      </a:cubicBezTo>
                      <a:cubicBezTo>
                        <a:pt x="409787" y="2384213"/>
                        <a:pt x="392673" y="2381628"/>
                        <a:pt x="375920" y="2377440"/>
                      </a:cubicBezTo>
                      <a:cubicBezTo>
                        <a:pt x="365530" y="2374843"/>
                        <a:pt x="356150" y="2367280"/>
                        <a:pt x="345440" y="2367280"/>
                      </a:cubicBezTo>
                      <a:cubicBezTo>
                        <a:pt x="319686" y="2367280"/>
                        <a:pt x="194972" y="2383549"/>
                        <a:pt x="162560" y="2387600"/>
                      </a:cubicBezTo>
                      <a:cubicBezTo>
                        <a:pt x="152400" y="2390987"/>
                        <a:pt x="142024" y="2401737"/>
                        <a:pt x="132080" y="2397760"/>
                      </a:cubicBezTo>
                      <a:cubicBezTo>
                        <a:pt x="120743" y="2393225"/>
                        <a:pt x="117221" y="2378202"/>
                        <a:pt x="111760" y="2367280"/>
                      </a:cubicBezTo>
                      <a:cubicBezTo>
                        <a:pt x="69696" y="2283152"/>
                        <a:pt x="139514" y="2393671"/>
                        <a:pt x="81280" y="2306320"/>
                      </a:cubicBezTo>
                      <a:cubicBezTo>
                        <a:pt x="22621" y="2013026"/>
                        <a:pt x="80868" y="2320329"/>
                        <a:pt x="60960" y="1524000"/>
                      </a:cubicBezTo>
                      <a:cubicBezTo>
                        <a:pt x="60278" y="1496704"/>
                        <a:pt x="54952" y="1469707"/>
                        <a:pt x="50800" y="1442720"/>
                      </a:cubicBezTo>
                      <a:cubicBezTo>
                        <a:pt x="47308" y="1420023"/>
                        <a:pt x="37222" y="1374877"/>
                        <a:pt x="30480" y="1351280"/>
                      </a:cubicBezTo>
                      <a:cubicBezTo>
                        <a:pt x="27538" y="1340982"/>
                        <a:pt x="25109" y="1330379"/>
                        <a:pt x="20320" y="1320800"/>
                      </a:cubicBezTo>
                      <a:cubicBezTo>
                        <a:pt x="14859" y="1309878"/>
                        <a:pt x="6773" y="1300480"/>
                        <a:pt x="0" y="1290320"/>
                      </a:cubicBezTo>
                      <a:cubicBezTo>
                        <a:pt x="3387" y="1202267"/>
                        <a:pt x="4298" y="1114083"/>
                        <a:pt x="10160" y="1026160"/>
                      </a:cubicBezTo>
                      <a:cubicBezTo>
                        <a:pt x="11089" y="1012227"/>
                        <a:pt x="18024" y="999294"/>
                        <a:pt x="20320" y="985520"/>
                      </a:cubicBezTo>
                      <a:cubicBezTo>
                        <a:pt x="39467" y="870636"/>
                        <a:pt x="18842" y="939155"/>
                        <a:pt x="40640" y="873760"/>
                      </a:cubicBezTo>
                      <a:cubicBezTo>
                        <a:pt x="44648" y="801609"/>
                        <a:pt x="54224" y="617071"/>
                        <a:pt x="60960" y="538480"/>
                      </a:cubicBezTo>
                      <a:cubicBezTo>
                        <a:pt x="66773" y="470658"/>
                        <a:pt x="74507" y="403013"/>
                        <a:pt x="81280" y="335280"/>
                      </a:cubicBezTo>
                      <a:cubicBezTo>
                        <a:pt x="88073" y="267353"/>
                        <a:pt x="82072" y="252020"/>
                        <a:pt x="101600" y="203200"/>
                      </a:cubicBezTo>
                      <a:cubicBezTo>
                        <a:pt x="111179" y="179253"/>
                        <a:pt x="116910" y="152939"/>
                        <a:pt x="132080" y="132080"/>
                      </a:cubicBezTo>
                      <a:cubicBezTo>
                        <a:pt x="144835" y="114542"/>
                        <a:pt x="167546" y="106774"/>
                        <a:pt x="182880" y="91440"/>
                      </a:cubicBezTo>
                      <a:cubicBezTo>
                        <a:pt x="191514" y="82806"/>
                        <a:pt x="196427" y="71120"/>
                        <a:pt x="203200" y="60960"/>
                      </a:cubicBezTo>
                      <a:lnTo>
                        <a:pt x="193040" y="30480"/>
                      </a:lnTo>
                      <a:close/>
                    </a:path>
                  </a:pathLst>
                </a:custGeom>
                <a:solidFill>
                  <a:schemeClr val="accent2">
                    <a:lumMod val="20000"/>
                    <a:lumOff val="80000"/>
                    <a:alpha val="58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61" name="Rectangle 60"/>
                <p:cNvSpPr/>
                <p:nvPr/>
              </p:nvSpPr>
              <p:spPr>
                <a:xfrm>
                  <a:off x="1337410" y="1306418"/>
                  <a:ext cx="237040" cy="238693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62" name="Rectangle 61"/>
                <p:cNvSpPr/>
                <p:nvPr/>
              </p:nvSpPr>
              <p:spPr>
                <a:xfrm>
                  <a:off x="1531022" y="1219200"/>
                  <a:ext cx="947355" cy="872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63" name="Rectangle 62"/>
                <p:cNvSpPr/>
                <p:nvPr/>
              </p:nvSpPr>
              <p:spPr>
                <a:xfrm>
                  <a:off x="1337411" y="3693357"/>
                  <a:ext cx="1140966" cy="18354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64" name="Rectangle 63"/>
                <p:cNvSpPr/>
                <p:nvPr/>
              </p:nvSpPr>
              <p:spPr>
                <a:xfrm>
                  <a:off x="1574452" y="1306418"/>
                  <a:ext cx="903928" cy="795646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65" name="Rectangle 64"/>
                <p:cNvSpPr/>
                <p:nvPr/>
              </p:nvSpPr>
              <p:spPr>
                <a:xfrm>
                  <a:off x="1574451" y="2102064"/>
                  <a:ext cx="903928" cy="795646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66" name="Rectangle 65"/>
                <p:cNvSpPr/>
                <p:nvPr/>
              </p:nvSpPr>
              <p:spPr>
                <a:xfrm>
                  <a:off x="1574450" y="2897710"/>
                  <a:ext cx="903928" cy="795646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</p:grpSp>
          <p:cxnSp>
            <p:nvCxnSpPr>
              <p:cNvPr id="44" name="Straight Arrow Connector 43"/>
              <p:cNvCxnSpPr/>
              <p:nvPr/>
            </p:nvCxnSpPr>
            <p:spPr>
              <a:xfrm flipV="1">
                <a:off x="1215148" y="1706434"/>
                <a:ext cx="471343" cy="6581"/>
              </a:xfrm>
              <a:prstGeom prst="straightConnector1">
                <a:avLst/>
              </a:prstGeom>
              <a:ln>
                <a:tailEnd type="triangle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5" name="Straight Arrow Connector 44"/>
              <p:cNvCxnSpPr/>
              <p:nvPr/>
            </p:nvCxnSpPr>
            <p:spPr>
              <a:xfrm flipH="1" flipV="1">
                <a:off x="2417972" y="1704242"/>
                <a:ext cx="451062" cy="5482"/>
              </a:xfrm>
              <a:prstGeom prst="straightConnector1">
                <a:avLst/>
              </a:prstGeom>
              <a:ln>
                <a:solidFill>
                  <a:srgbClr val="C00000"/>
                </a:solidFill>
                <a:tailEnd type="triangle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6" name="Straight Arrow Connector 45"/>
              <p:cNvCxnSpPr/>
              <p:nvPr/>
            </p:nvCxnSpPr>
            <p:spPr>
              <a:xfrm flipV="1">
                <a:off x="1190347" y="2441061"/>
                <a:ext cx="471343" cy="6581"/>
              </a:xfrm>
              <a:prstGeom prst="straightConnector1">
                <a:avLst/>
              </a:prstGeom>
              <a:ln>
                <a:tailEnd type="triangle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7" name="Straight Arrow Connector 46"/>
              <p:cNvCxnSpPr/>
              <p:nvPr/>
            </p:nvCxnSpPr>
            <p:spPr>
              <a:xfrm flipH="1" flipV="1">
                <a:off x="2393176" y="2438869"/>
                <a:ext cx="451062" cy="5482"/>
              </a:xfrm>
              <a:prstGeom prst="straightConnector1">
                <a:avLst/>
              </a:prstGeom>
              <a:ln>
                <a:solidFill>
                  <a:srgbClr val="C00000"/>
                </a:solidFill>
                <a:tailEnd type="triangle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8" name="Straight Arrow Connector 47"/>
              <p:cNvCxnSpPr/>
              <p:nvPr/>
            </p:nvCxnSpPr>
            <p:spPr>
              <a:xfrm flipV="1">
                <a:off x="1189999" y="3286760"/>
                <a:ext cx="471343" cy="6581"/>
              </a:xfrm>
              <a:prstGeom prst="straightConnector1">
                <a:avLst/>
              </a:prstGeom>
              <a:ln>
                <a:tailEnd type="triangle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9" name="Straight Arrow Connector 48"/>
              <p:cNvCxnSpPr/>
              <p:nvPr/>
            </p:nvCxnSpPr>
            <p:spPr>
              <a:xfrm flipH="1" flipV="1">
                <a:off x="2392826" y="3284568"/>
                <a:ext cx="451062" cy="5482"/>
              </a:xfrm>
              <a:prstGeom prst="straightConnector1">
                <a:avLst/>
              </a:prstGeom>
              <a:ln>
                <a:solidFill>
                  <a:srgbClr val="C00000"/>
                </a:solidFill>
                <a:tailEnd type="triangle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0" name="TextBox 49"/>
              <p:cNvSpPr txBox="1"/>
              <p:nvPr/>
            </p:nvSpPr>
            <p:spPr>
              <a:xfrm>
                <a:off x="605655" y="1528348"/>
                <a:ext cx="647409" cy="4020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90%</a:t>
                </a:r>
              </a:p>
            </p:txBody>
          </p:sp>
          <p:sp>
            <p:nvSpPr>
              <p:cNvPr id="51" name="TextBox 50"/>
              <p:cNvSpPr txBox="1"/>
              <p:nvPr/>
            </p:nvSpPr>
            <p:spPr>
              <a:xfrm>
                <a:off x="2848825" y="1528348"/>
                <a:ext cx="647409" cy="4020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rgbClr val="C00000"/>
                    </a:solidFill>
                  </a:rPr>
                  <a:t>10%</a:t>
                </a:r>
              </a:p>
            </p:txBody>
          </p:sp>
          <p:sp>
            <p:nvSpPr>
              <p:cNvPr id="52" name="TextBox 51"/>
              <p:cNvSpPr txBox="1"/>
              <p:nvPr/>
            </p:nvSpPr>
            <p:spPr>
              <a:xfrm>
                <a:off x="605655" y="2275156"/>
                <a:ext cx="647409" cy="4020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50%</a:t>
                </a:r>
              </a:p>
            </p:txBody>
          </p:sp>
          <p:sp>
            <p:nvSpPr>
              <p:cNvPr id="53" name="TextBox 52"/>
              <p:cNvSpPr txBox="1"/>
              <p:nvPr/>
            </p:nvSpPr>
            <p:spPr>
              <a:xfrm>
                <a:off x="2848824" y="2275156"/>
                <a:ext cx="647409" cy="4020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rgbClr val="C00000"/>
                    </a:solidFill>
                  </a:rPr>
                  <a:t>50%</a:t>
                </a:r>
              </a:p>
            </p:txBody>
          </p:sp>
          <p:sp>
            <p:nvSpPr>
              <p:cNvPr id="54" name="TextBox 53"/>
              <p:cNvSpPr txBox="1"/>
              <p:nvPr/>
            </p:nvSpPr>
            <p:spPr>
              <a:xfrm>
                <a:off x="605655" y="3110867"/>
                <a:ext cx="647409" cy="4020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20%</a:t>
                </a:r>
              </a:p>
            </p:txBody>
          </p:sp>
          <p:sp>
            <p:nvSpPr>
              <p:cNvPr id="55" name="TextBox 54"/>
              <p:cNvSpPr txBox="1"/>
              <p:nvPr/>
            </p:nvSpPr>
            <p:spPr>
              <a:xfrm>
                <a:off x="2848824" y="3110867"/>
                <a:ext cx="647409" cy="4020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rgbClr val="C00000"/>
                    </a:solidFill>
                  </a:rPr>
                  <a:t>80%</a:t>
                </a:r>
              </a:p>
            </p:txBody>
          </p:sp>
        </p:grpSp>
        <p:grpSp>
          <p:nvGrpSpPr>
            <p:cNvPr id="6" name="Group 5"/>
            <p:cNvGrpSpPr>
              <a:grpSpLocks noChangeAspect="1"/>
            </p:cNvGrpSpPr>
            <p:nvPr/>
          </p:nvGrpSpPr>
          <p:grpSpPr>
            <a:xfrm>
              <a:off x="2463647" y="977169"/>
              <a:ext cx="1363680" cy="2034704"/>
              <a:chOff x="4141570" y="1219200"/>
              <a:chExt cx="1781217" cy="2657698"/>
            </a:xfrm>
          </p:grpSpPr>
          <p:grpSp>
            <p:nvGrpSpPr>
              <p:cNvPr id="22" name="Group 21"/>
              <p:cNvGrpSpPr/>
              <p:nvPr/>
            </p:nvGrpSpPr>
            <p:grpSpPr>
              <a:xfrm>
                <a:off x="4141570" y="1219200"/>
                <a:ext cx="1140967" cy="2657698"/>
                <a:chOff x="3318610" y="1219200"/>
                <a:chExt cx="1140967" cy="2657698"/>
              </a:xfrm>
            </p:grpSpPr>
            <p:grpSp>
              <p:nvGrpSpPr>
                <p:cNvPr id="35" name="Group 34"/>
                <p:cNvGrpSpPr>
                  <a:grpSpLocks noChangeAspect="1"/>
                </p:cNvGrpSpPr>
                <p:nvPr/>
              </p:nvGrpSpPr>
              <p:grpSpPr>
                <a:xfrm>
                  <a:off x="3318610" y="1219200"/>
                  <a:ext cx="1140967" cy="2657698"/>
                  <a:chOff x="1337410" y="1219200"/>
                  <a:chExt cx="1140967" cy="2657698"/>
                </a:xfrm>
              </p:grpSpPr>
              <p:sp>
                <p:nvSpPr>
                  <p:cNvPr id="39" name="Freeform 38"/>
                  <p:cNvSpPr/>
                  <p:nvPr/>
                </p:nvSpPr>
                <p:spPr>
                  <a:xfrm>
                    <a:off x="1391920" y="1219200"/>
                    <a:ext cx="1020874" cy="2570480"/>
                  </a:xfrm>
                  <a:custGeom>
                    <a:avLst/>
                    <a:gdLst>
                      <a:gd name="connsiteX0" fmla="*/ 193040 w 1020874"/>
                      <a:gd name="connsiteY0" fmla="*/ 30480 h 2398630"/>
                      <a:gd name="connsiteX1" fmla="*/ 193040 w 1020874"/>
                      <a:gd name="connsiteY1" fmla="*/ 30480 h 2398630"/>
                      <a:gd name="connsiteX2" fmla="*/ 386080 w 1020874"/>
                      <a:gd name="connsiteY2" fmla="*/ 20320 h 2398630"/>
                      <a:gd name="connsiteX3" fmla="*/ 416560 w 1020874"/>
                      <a:gd name="connsiteY3" fmla="*/ 10160 h 2398630"/>
                      <a:gd name="connsiteX4" fmla="*/ 467360 w 1020874"/>
                      <a:gd name="connsiteY4" fmla="*/ 0 h 2398630"/>
                      <a:gd name="connsiteX5" fmla="*/ 589280 w 1020874"/>
                      <a:gd name="connsiteY5" fmla="*/ 10160 h 2398630"/>
                      <a:gd name="connsiteX6" fmla="*/ 629920 w 1020874"/>
                      <a:gd name="connsiteY6" fmla="*/ 20320 h 2398630"/>
                      <a:gd name="connsiteX7" fmla="*/ 924560 w 1020874"/>
                      <a:gd name="connsiteY7" fmla="*/ 10160 h 2398630"/>
                      <a:gd name="connsiteX8" fmla="*/ 995680 w 1020874"/>
                      <a:gd name="connsiteY8" fmla="*/ 20320 h 2398630"/>
                      <a:gd name="connsiteX9" fmla="*/ 965200 w 1020874"/>
                      <a:gd name="connsiteY9" fmla="*/ 325120 h 2398630"/>
                      <a:gd name="connsiteX10" fmla="*/ 975360 w 1020874"/>
                      <a:gd name="connsiteY10" fmla="*/ 528320 h 2398630"/>
                      <a:gd name="connsiteX11" fmla="*/ 955040 w 1020874"/>
                      <a:gd name="connsiteY11" fmla="*/ 721360 h 2398630"/>
                      <a:gd name="connsiteX12" fmla="*/ 873760 w 1020874"/>
                      <a:gd name="connsiteY12" fmla="*/ 782320 h 2398630"/>
                      <a:gd name="connsiteX13" fmla="*/ 822960 w 1020874"/>
                      <a:gd name="connsiteY13" fmla="*/ 812800 h 2398630"/>
                      <a:gd name="connsiteX14" fmla="*/ 792480 w 1020874"/>
                      <a:gd name="connsiteY14" fmla="*/ 833120 h 2398630"/>
                      <a:gd name="connsiteX15" fmla="*/ 711200 w 1020874"/>
                      <a:gd name="connsiteY15" fmla="*/ 843280 h 2398630"/>
                      <a:gd name="connsiteX16" fmla="*/ 701040 w 1020874"/>
                      <a:gd name="connsiteY16" fmla="*/ 873760 h 2398630"/>
                      <a:gd name="connsiteX17" fmla="*/ 721360 w 1020874"/>
                      <a:gd name="connsiteY17" fmla="*/ 1005840 h 2398630"/>
                      <a:gd name="connsiteX18" fmla="*/ 731520 w 1020874"/>
                      <a:gd name="connsiteY18" fmla="*/ 1239520 h 2398630"/>
                      <a:gd name="connsiteX19" fmla="*/ 741680 w 1020874"/>
                      <a:gd name="connsiteY19" fmla="*/ 1290320 h 2398630"/>
                      <a:gd name="connsiteX20" fmla="*/ 772160 w 1020874"/>
                      <a:gd name="connsiteY20" fmla="*/ 1402080 h 2398630"/>
                      <a:gd name="connsiteX21" fmla="*/ 751840 w 1020874"/>
                      <a:gd name="connsiteY21" fmla="*/ 1483360 h 2398630"/>
                      <a:gd name="connsiteX22" fmla="*/ 721360 w 1020874"/>
                      <a:gd name="connsiteY22" fmla="*/ 1615440 h 2398630"/>
                      <a:gd name="connsiteX23" fmla="*/ 690880 w 1020874"/>
                      <a:gd name="connsiteY23" fmla="*/ 1645920 h 2398630"/>
                      <a:gd name="connsiteX24" fmla="*/ 660400 w 1020874"/>
                      <a:gd name="connsiteY24" fmla="*/ 1666240 h 2398630"/>
                      <a:gd name="connsiteX25" fmla="*/ 538480 w 1020874"/>
                      <a:gd name="connsiteY25" fmla="*/ 1686560 h 2398630"/>
                      <a:gd name="connsiteX26" fmla="*/ 518160 w 1020874"/>
                      <a:gd name="connsiteY26" fmla="*/ 1767840 h 2398630"/>
                      <a:gd name="connsiteX27" fmla="*/ 477520 w 1020874"/>
                      <a:gd name="connsiteY27" fmla="*/ 1889760 h 2398630"/>
                      <a:gd name="connsiteX28" fmla="*/ 467360 w 1020874"/>
                      <a:gd name="connsiteY28" fmla="*/ 1960880 h 2398630"/>
                      <a:gd name="connsiteX29" fmla="*/ 447040 w 1020874"/>
                      <a:gd name="connsiteY29" fmla="*/ 2001520 h 2398630"/>
                      <a:gd name="connsiteX30" fmla="*/ 436880 w 1020874"/>
                      <a:gd name="connsiteY30" fmla="*/ 2235200 h 2398630"/>
                      <a:gd name="connsiteX31" fmla="*/ 426720 w 1020874"/>
                      <a:gd name="connsiteY31" fmla="*/ 2387600 h 2398630"/>
                      <a:gd name="connsiteX32" fmla="*/ 375920 w 1020874"/>
                      <a:gd name="connsiteY32" fmla="*/ 2377440 h 2398630"/>
                      <a:gd name="connsiteX33" fmla="*/ 345440 w 1020874"/>
                      <a:gd name="connsiteY33" fmla="*/ 2367280 h 2398630"/>
                      <a:gd name="connsiteX34" fmla="*/ 162560 w 1020874"/>
                      <a:gd name="connsiteY34" fmla="*/ 2387600 h 2398630"/>
                      <a:gd name="connsiteX35" fmla="*/ 132080 w 1020874"/>
                      <a:gd name="connsiteY35" fmla="*/ 2397760 h 2398630"/>
                      <a:gd name="connsiteX36" fmla="*/ 111760 w 1020874"/>
                      <a:gd name="connsiteY36" fmla="*/ 2367280 h 2398630"/>
                      <a:gd name="connsiteX37" fmla="*/ 81280 w 1020874"/>
                      <a:gd name="connsiteY37" fmla="*/ 2306320 h 2398630"/>
                      <a:gd name="connsiteX38" fmla="*/ 60960 w 1020874"/>
                      <a:gd name="connsiteY38" fmla="*/ 1524000 h 2398630"/>
                      <a:gd name="connsiteX39" fmla="*/ 50800 w 1020874"/>
                      <a:gd name="connsiteY39" fmla="*/ 1442720 h 2398630"/>
                      <a:gd name="connsiteX40" fmla="*/ 30480 w 1020874"/>
                      <a:gd name="connsiteY40" fmla="*/ 1351280 h 2398630"/>
                      <a:gd name="connsiteX41" fmla="*/ 20320 w 1020874"/>
                      <a:gd name="connsiteY41" fmla="*/ 1320800 h 2398630"/>
                      <a:gd name="connsiteX42" fmla="*/ 0 w 1020874"/>
                      <a:gd name="connsiteY42" fmla="*/ 1290320 h 2398630"/>
                      <a:gd name="connsiteX43" fmla="*/ 10160 w 1020874"/>
                      <a:gd name="connsiteY43" fmla="*/ 1026160 h 2398630"/>
                      <a:gd name="connsiteX44" fmla="*/ 20320 w 1020874"/>
                      <a:gd name="connsiteY44" fmla="*/ 985520 h 2398630"/>
                      <a:gd name="connsiteX45" fmla="*/ 40640 w 1020874"/>
                      <a:gd name="connsiteY45" fmla="*/ 873760 h 2398630"/>
                      <a:gd name="connsiteX46" fmla="*/ 60960 w 1020874"/>
                      <a:gd name="connsiteY46" fmla="*/ 538480 h 2398630"/>
                      <a:gd name="connsiteX47" fmla="*/ 81280 w 1020874"/>
                      <a:gd name="connsiteY47" fmla="*/ 335280 h 2398630"/>
                      <a:gd name="connsiteX48" fmla="*/ 101600 w 1020874"/>
                      <a:gd name="connsiteY48" fmla="*/ 203200 h 2398630"/>
                      <a:gd name="connsiteX49" fmla="*/ 132080 w 1020874"/>
                      <a:gd name="connsiteY49" fmla="*/ 132080 h 2398630"/>
                      <a:gd name="connsiteX50" fmla="*/ 182880 w 1020874"/>
                      <a:gd name="connsiteY50" fmla="*/ 91440 h 2398630"/>
                      <a:gd name="connsiteX51" fmla="*/ 203200 w 1020874"/>
                      <a:gd name="connsiteY51" fmla="*/ 60960 h 2398630"/>
                      <a:gd name="connsiteX52" fmla="*/ 193040 w 1020874"/>
                      <a:gd name="connsiteY52" fmla="*/ 30480 h 23986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</a:cxnLst>
                    <a:rect l="l" t="t" r="r" b="b"/>
                    <a:pathLst>
                      <a:path w="1020874" h="2398630">
                        <a:moveTo>
                          <a:pt x="193040" y="30480"/>
                        </a:moveTo>
                        <a:lnTo>
                          <a:pt x="193040" y="30480"/>
                        </a:lnTo>
                        <a:cubicBezTo>
                          <a:pt x="257387" y="27093"/>
                          <a:pt x="321909" y="26154"/>
                          <a:pt x="386080" y="20320"/>
                        </a:cubicBezTo>
                        <a:cubicBezTo>
                          <a:pt x="396746" y="19350"/>
                          <a:pt x="406170" y="12757"/>
                          <a:pt x="416560" y="10160"/>
                        </a:cubicBezTo>
                        <a:cubicBezTo>
                          <a:pt x="433313" y="5972"/>
                          <a:pt x="450427" y="3387"/>
                          <a:pt x="467360" y="0"/>
                        </a:cubicBezTo>
                        <a:cubicBezTo>
                          <a:pt x="508000" y="3387"/>
                          <a:pt x="548814" y="5102"/>
                          <a:pt x="589280" y="10160"/>
                        </a:cubicBezTo>
                        <a:cubicBezTo>
                          <a:pt x="603136" y="11892"/>
                          <a:pt x="615956" y="20320"/>
                          <a:pt x="629920" y="20320"/>
                        </a:cubicBezTo>
                        <a:cubicBezTo>
                          <a:pt x="728192" y="20320"/>
                          <a:pt x="826347" y="13547"/>
                          <a:pt x="924560" y="10160"/>
                        </a:cubicBezTo>
                        <a:cubicBezTo>
                          <a:pt x="948267" y="13547"/>
                          <a:pt x="990485" y="-3057"/>
                          <a:pt x="995680" y="20320"/>
                        </a:cubicBezTo>
                        <a:cubicBezTo>
                          <a:pt x="1035343" y="198804"/>
                          <a:pt x="1016264" y="222992"/>
                          <a:pt x="965200" y="325120"/>
                        </a:cubicBezTo>
                        <a:cubicBezTo>
                          <a:pt x="968587" y="392853"/>
                          <a:pt x="969485" y="460757"/>
                          <a:pt x="975360" y="528320"/>
                        </a:cubicBezTo>
                        <a:cubicBezTo>
                          <a:pt x="984023" y="627948"/>
                          <a:pt x="1084945" y="461550"/>
                          <a:pt x="955040" y="721360"/>
                        </a:cubicBezTo>
                        <a:cubicBezTo>
                          <a:pt x="939894" y="751651"/>
                          <a:pt x="901605" y="763043"/>
                          <a:pt x="873760" y="782320"/>
                        </a:cubicBezTo>
                        <a:cubicBezTo>
                          <a:pt x="857524" y="793560"/>
                          <a:pt x="839706" y="802334"/>
                          <a:pt x="822960" y="812800"/>
                        </a:cubicBezTo>
                        <a:cubicBezTo>
                          <a:pt x="812605" y="819272"/>
                          <a:pt x="804261" y="829907"/>
                          <a:pt x="792480" y="833120"/>
                        </a:cubicBezTo>
                        <a:cubicBezTo>
                          <a:pt x="766138" y="840304"/>
                          <a:pt x="738293" y="839893"/>
                          <a:pt x="711200" y="843280"/>
                        </a:cubicBezTo>
                        <a:cubicBezTo>
                          <a:pt x="707813" y="853440"/>
                          <a:pt x="701040" y="863050"/>
                          <a:pt x="701040" y="873760"/>
                        </a:cubicBezTo>
                        <a:cubicBezTo>
                          <a:pt x="701040" y="932270"/>
                          <a:pt x="709090" y="956761"/>
                          <a:pt x="721360" y="1005840"/>
                        </a:cubicBezTo>
                        <a:cubicBezTo>
                          <a:pt x="724747" y="1083733"/>
                          <a:pt x="725965" y="1161751"/>
                          <a:pt x="731520" y="1239520"/>
                        </a:cubicBezTo>
                        <a:cubicBezTo>
                          <a:pt x="732750" y="1256745"/>
                          <a:pt x="737797" y="1273494"/>
                          <a:pt x="741680" y="1290320"/>
                        </a:cubicBezTo>
                        <a:cubicBezTo>
                          <a:pt x="758868" y="1364802"/>
                          <a:pt x="755366" y="1351697"/>
                          <a:pt x="772160" y="1402080"/>
                        </a:cubicBezTo>
                        <a:cubicBezTo>
                          <a:pt x="765387" y="1429173"/>
                          <a:pt x="758120" y="1456148"/>
                          <a:pt x="751840" y="1483360"/>
                        </a:cubicBezTo>
                        <a:cubicBezTo>
                          <a:pt x="744103" y="1516886"/>
                          <a:pt x="733092" y="1589630"/>
                          <a:pt x="721360" y="1615440"/>
                        </a:cubicBezTo>
                        <a:cubicBezTo>
                          <a:pt x="715414" y="1628521"/>
                          <a:pt x="701918" y="1636722"/>
                          <a:pt x="690880" y="1645920"/>
                        </a:cubicBezTo>
                        <a:cubicBezTo>
                          <a:pt x="681499" y="1653737"/>
                          <a:pt x="672199" y="1663094"/>
                          <a:pt x="660400" y="1666240"/>
                        </a:cubicBezTo>
                        <a:cubicBezTo>
                          <a:pt x="620591" y="1676856"/>
                          <a:pt x="579120" y="1679787"/>
                          <a:pt x="538480" y="1686560"/>
                        </a:cubicBezTo>
                        <a:cubicBezTo>
                          <a:pt x="531707" y="1713653"/>
                          <a:pt x="526185" y="1741091"/>
                          <a:pt x="518160" y="1767840"/>
                        </a:cubicBezTo>
                        <a:cubicBezTo>
                          <a:pt x="505850" y="1808872"/>
                          <a:pt x="477520" y="1889760"/>
                          <a:pt x="477520" y="1889760"/>
                        </a:cubicBezTo>
                        <a:cubicBezTo>
                          <a:pt x="474133" y="1913467"/>
                          <a:pt x="473661" y="1937776"/>
                          <a:pt x="467360" y="1960880"/>
                        </a:cubicBezTo>
                        <a:cubicBezTo>
                          <a:pt x="463375" y="1975492"/>
                          <a:pt x="448713" y="1986467"/>
                          <a:pt x="447040" y="2001520"/>
                        </a:cubicBezTo>
                        <a:cubicBezTo>
                          <a:pt x="438430" y="2079010"/>
                          <a:pt x="440978" y="2157341"/>
                          <a:pt x="436880" y="2235200"/>
                        </a:cubicBezTo>
                        <a:cubicBezTo>
                          <a:pt x="434204" y="2286042"/>
                          <a:pt x="430107" y="2336800"/>
                          <a:pt x="426720" y="2387600"/>
                        </a:cubicBezTo>
                        <a:cubicBezTo>
                          <a:pt x="409787" y="2384213"/>
                          <a:pt x="392673" y="2381628"/>
                          <a:pt x="375920" y="2377440"/>
                        </a:cubicBezTo>
                        <a:cubicBezTo>
                          <a:pt x="365530" y="2374843"/>
                          <a:pt x="356150" y="2367280"/>
                          <a:pt x="345440" y="2367280"/>
                        </a:cubicBezTo>
                        <a:cubicBezTo>
                          <a:pt x="319686" y="2367280"/>
                          <a:pt x="194972" y="2383549"/>
                          <a:pt x="162560" y="2387600"/>
                        </a:cubicBezTo>
                        <a:cubicBezTo>
                          <a:pt x="152400" y="2390987"/>
                          <a:pt x="142024" y="2401737"/>
                          <a:pt x="132080" y="2397760"/>
                        </a:cubicBezTo>
                        <a:cubicBezTo>
                          <a:pt x="120743" y="2393225"/>
                          <a:pt x="117221" y="2378202"/>
                          <a:pt x="111760" y="2367280"/>
                        </a:cubicBezTo>
                        <a:cubicBezTo>
                          <a:pt x="69696" y="2283152"/>
                          <a:pt x="139514" y="2393671"/>
                          <a:pt x="81280" y="2306320"/>
                        </a:cubicBezTo>
                        <a:cubicBezTo>
                          <a:pt x="22621" y="2013026"/>
                          <a:pt x="80868" y="2320329"/>
                          <a:pt x="60960" y="1524000"/>
                        </a:cubicBezTo>
                        <a:cubicBezTo>
                          <a:pt x="60278" y="1496704"/>
                          <a:pt x="54952" y="1469707"/>
                          <a:pt x="50800" y="1442720"/>
                        </a:cubicBezTo>
                        <a:cubicBezTo>
                          <a:pt x="47308" y="1420023"/>
                          <a:pt x="37222" y="1374877"/>
                          <a:pt x="30480" y="1351280"/>
                        </a:cubicBezTo>
                        <a:cubicBezTo>
                          <a:pt x="27538" y="1340982"/>
                          <a:pt x="25109" y="1330379"/>
                          <a:pt x="20320" y="1320800"/>
                        </a:cubicBezTo>
                        <a:cubicBezTo>
                          <a:pt x="14859" y="1309878"/>
                          <a:pt x="6773" y="1300480"/>
                          <a:pt x="0" y="1290320"/>
                        </a:cubicBezTo>
                        <a:cubicBezTo>
                          <a:pt x="3387" y="1202267"/>
                          <a:pt x="4298" y="1114083"/>
                          <a:pt x="10160" y="1026160"/>
                        </a:cubicBezTo>
                        <a:cubicBezTo>
                          <a:pt x="11089" y="1012227"/>
                          <a:pt x="18024" y="999294"/>
                          <a:pt x="20320" y="985520"/>
                        </a:cubicBezTo>
                        <a:cubicBezTo>
                          <a:pt x="39467" y="870636"/>
                          <a:pt x="18842" y="939155"/>
                          <a:pt x="40640" y="873760"/>
                        </a:cubicBezTo>
                        <a:cubicBezTo>
                          <a:pt x="44648" y="801609"/>
                          <a:pt x="54224" y="617071"/>
                          <a:pt x="60960" y="538480"/>
                        </a:cubicBezTo>
                        <a:cubicBezTo>
                          <a:pt x="66773" y="470658"/>
                          <a:pt x="74507" y="403013"/>
                          <a:pt x="81280" y="335280"/>
                        </a:cubicBezTo>
                        <a:cubicBezTo>
                          <a:pt x="88073" y="267353"/>
                          <a:pt x="82072" y="252020"/>
                          <a:pt x="101600" y="203200"/>
                        </a:cubicBezTo>
                        <a:cubicBezTo>
                          <a:pt x="111179" y="179253"/>
                          <a:pt x="116910" y="152939"/>
                          <a:pt x="132080" y="132080"/>
                        </a:cubicBezTo>
                        <a:cubicBezTo>
                          <a:pt x="144835" y="114542"/>
                          <a:pt x="167546" y="106774"/>
                          <a:pt x="182880" y="91440"/>
                        </a:cubicBezTo>
                        <a:cubicBezTo>
                          <a:pt x="191514" y="82806"/>
                          <a:pt x="196427" y="71120"/>
                          <a:pt x="203200" y="60960"/>
                        </a:cubicBezTo>
                        <a:lnTo>
                          <a:pt x="193040" y="30480"/>
                        </a:lnTo>
                        <a:close/>
                      </a:path>
                    </a:pathLst>
                  </a:custGeom>
                  <a:solidFill>
                    <a:schemeClr val="accent2">
                      <a:lumMod val="20000"/>
                      <a:lumOff val="80000"/>
                      <a:alpha val="58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/>
                  </a:p>
                </p:txBody>
              </p:sp>
              <p:sp>
                <p:nvSpPr>
                  <p:cNvPr id="40" name="Rectangle 39"/>
                  <p:cNvSpPr/>
                  <p:nvPr/>
                </p:nvSpPr>
                <p:spPr>
                  <a:xfrm>
                    <a:off x="1337410" y="1306418"/>
                    <a:ext cx="237040" cy="2386938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/>
                  </a:p>
                </p:txBody>
              </p:sp>
              <p:sp>
                <p:nvSpPr>
                  <p:cNvPr id="41" name="Rectangle 40"/>
                  <p:cNvSpPr/>
                  <p:nvPr/>
                </p:nvSpPr>
                <p:spPr>
                  <a:xfrm>
                    <a:off x="1531022" y="1219200"/>
                    <a:ext cx="947355" cy="87218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/>
                  </a:p>
                </p:txBody>
              </p:sp>
              <p:sp>
                <p:nvSpPr>
                  <p:cNvPr id="42" name="Rectangle 41"/>
                  <p:cNvSpPr/>
                  <p:nvPr/>
                </p:nvSpPr>
                <p:spPr>
                  <a:xfrm>
                    <a:off x="1337411" y="3693357"/>
                    <a:ext cx="1140966" cy="183541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/>
                  </a:p>
                </p:txBody>
              </p:sp>
            </p:grpSp>
            <p:cxnSp>
              <p:nvCxnSpPr>
                <p:cNvPr id="30" name="Straight Connector 29"/>
                <p:cNvCxnSpPr/>
                <p:nvPr/>
              </p:nvCxnSpPr>
              <p:spPr>
                <a:xfrm>
                  <a:off x="3555650" y="1306418"/>
                  <a:ext cx="838344" cy="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/>
                <p:cNvCxnSpPr>
                  <a:endCxn id="39" idx="50"/>
                </p:cNvCxnSpPr>
                <p:nvPr/>
              </p:nvCxnSpPr>
              <p:spPr>
                <a:xfrm flipV="1">
                  <a:off x="3555650" y="1317191"/>
                  <a:ext cx="350" cy="2376164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/>
                <p:cNvCxnSpPr/>
                <p:nvPr/>
              </p:nvCxnSpPr>
              <p:spPr>
                <a:xfrm>
                  <a:off x="3555649" y="2102064"/>
                  <a:ext cx="576072" cy="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/>
                <p:cNvCxnSpPr/>
                <p:nvPr/>
              </p:nvCxnSpPr>
              <p:spPr>
                <a:xfrm>
                  <a:off x="3555650" y="2897710"/>
                  <a:ext cx="566928" cy="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/>
                <p:cNvCxnSpPr/>
                <p:nvPr/>
              </p:nvCxnSpPr>
              <p:spPr>
                <a:xfrm>
                  <a:off x="3555650" y="3705625"/>
                  <a:ext cx="274320" cy="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3" name="Straight Arrow Connector 22"/>
              <p:cNvCxnSpPr/>
              <p:nvPr/>
            </p:nvCxnSpPr>
            <p:spPr>
              <a:xfrm flipH="1">
                <a:off x="4891534" y="1901900"/>
                <a:ext cx="438755" cy="0"/>
              </a:xfrm>
              <a:prstGeom prst="straightConnector1">
                <a:avLst/>
              </a:prstGeom>
              <a:ln>
                <a:tailEnd type="triangle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/>
              <p:cNvCxnSpPr/>
              <p:nvPr/>
            </p:nvCxnSpPr>
            <p:spPr>
              <a:xfrm flipH="1">
                <a:off x="4652930" y="2636526"/>
                <a:ext cx="658132" cy="0"/>
              </a:xfrm>
              <a:prstGeom prst="straightConnector1">
                <a:avLst/>
              </a:prstGeom>
              <a:ln>
                <a:tailEnd type="triangle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/>
              <p:cNvCxnSpPr/>
              <p:nvPr/>
            </p:nvCxnSpPr>
            <p:spPr>
              <a:xfrm flipH="1" flipV="1">
                <a:off x="4543516" y="3480199"/>
                <a:ext cx="767821" cy="0"/>
              </a:xfrm>
              <a:prstGeom prst="straightConnector1">
                <a:avLst/>
              </a:prstGeom>
              <a:ln>
                <a:tailEnd type="triangle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6" name="TextBox 25"/>
              <p:cNvSpPr txBox="1"/>
              <p:nvPr/>
            </p:nvSpPr>
            <p:spPr>
              <a:xfrm>
                <a:off x="5275172" y="1720523"/>
                <a:ext cx="647409" cy="4020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60%</a:t>
                </a:r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5251889" y="2469892"/>
                <a:ext cx="647409" cy="4020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30%</a:t>
                </a:r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5275378" y="3293339"/>
                <a:ext cx="647409" cy="4020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10%</a:t>
                </a:r>
              </a:p>
            </p:txBody>
          </p:sp>
        </p:grpSp>
        <p:sp>
          <p:nvSpPr>
            <p:cNvPr id="7" name="TextBox 6"/>
            <p:cNvSpPr txBox="1">
              <a:spLocks noChangeAspect="1"/>
            </p:cNvSpPr>
            <p:nvPr/>
          </p:nvSpPr>
          <p:spPr>
            <a:xfrm>
              <a:off x="793610" y="466204"/>
              <a:ext cx="10696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Raster Area </a:t>
              </a:r>
            </a:p>
            <a:p>
              <a:pPr algn="ctr"/>
              <a:r>
                <a:rPr lang="en-US" sz="1400" dirty="0"/>
                <a:t>Weights</a:t>
              </a:r>
            </a:p>
          </p:txBody>
        </p:sp>
        <p:sp>
          <p:nvSpPr>
            <p:cNvPr id="8" name="TextBox 7"/>
            <p:cNvSpPr txBox="1">
              <a:spLocks noChangeAspect="1"/>
            </p:cNvSpPr>
            <p:nvPr/>
          </p:nvSpPr>
          <p:spPr>
            <a:xfrm>
              <a:off x="2399409" y="486890"/>
              <a:ext cx="11834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Polygon Area </a:t>
              </a:r>
            </a:p>
            <a:p>
              <a:pPr algn="ctr"/>
              <a:r>
                <a:rPr lang="en-US" sz="1400" dirty="0"/>
                <a:t>Weights</a:t>
              </a:r>
            </a:p>
          </p:txBody>
        </p:sp>
        <p:grpSp>
          <p:nvGrpSpPr>
            <p:cNvPr id="9" name="Group 8"/>
            <p:cNvGrpSpPr>
              <a:grpSpLocks noChangeAspect="1"/>
            </p:cNvGrpSpPr>
            <p:nvPr/>
          </p:nvGrpSpPr>
          <p:grpSpPr>
            <a:xfrm>
              <a:off x="3957154" y="255354"/>
              <a:ext cx="930809" cy="2756519"/>
              <a:chOff x="4967606" y="249690"/>
              <a:chExt cx="1013537" cy="3001510"/>
            </a:xfrm>
          </p:grpSpPr>
          <p:grpSp>
            <p:nvGrpSpPr>
              <p:cNvPr id="10" name="Group 9"/>
              <p:cNvGrpSpPr>
                <a:grpSpLocks noChangeAspect="1"/>
              </p:cNvGrpSpPr>
              <p:nvPr/>
            </p:nvGrpSpPr>
            <p:grpSpPr>
              <a:xfrm>
                <a:off x="4967606" y="1035657"/>
                <a:ext cx="951150" cy="2215543"/>
                <a:chOff x="1337410" y="1219200"/>
                <a:chExt cx="1140970" cy="2657698"/>
              </a:xfrm>
            </p:grpSpPr>
            <p:grpSp>
              <p:nvGrpSpPr>
                <p:cNvPr id="12" name="Group 11"/>
                <p:cNvGrpSpPr>
                  <a:grpSpLocks noChangeAspect="1"/>
                </p:cNvGrpSpPr>
                <p:nvPr/>
              </p:nvGrpSpPr>
              <p:grpSpPr>
                <a:xfrm>
                  <a:off x="1337410" y="1219200"/>
                  <a:ext cx="1140970" cy="2657698"/>
                  <a:chOff x="1337410" y="1219200"/>
                  <a:chExt cx="1140970" cy="2657698"/>
                </a:xfrm>
              </p:grpSpPr>
              <p:sp>
                <p:nvSpPr>
                  <p:cNvPr id="16" name="Rectangle 15"/>
                  <p:cNvSpPr/>
                  <p:nvPr/>
                </p:nvSpPr>
                <p:spPr>
                  <a:xfrm>
                    <a:off x="1337410" y="1306418"/>
                    <a:ext cx="237040" cy="2386938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/>
                  </a:p>
                </p:txBody>
              </p:sp>
              <p:sp>
                <p:nvSpPr>
                  <p:cNvPr id="17" name="Rectangle 16"/>
                  <p:cNvSpPr/>
                  <p:nvPr/>
                </p:nvSpPr>
                <p:spPr>
                  <a:xfrm>
                    <a:off x="1531022" y="1219200"/>
                    <a:ext cx="947355" cy="87218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/>
                  </a:p>
                </p:txBody>
              </p:sp>
              <p:sp>
                <p:nvSpPr>
                  <p:cNvPr id="18" name="Rectangle 17"/>
                  <p:cNvSpPr/>
                  <p:nvPr/>
                </p:nvSpPr>
                <p:spPr>
                  <a:xfrm>
                    <a:off x="1337411" y="3693357"/>
                    <a:ext cx="1140966" cy="183541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/>
                  </a:p>
                </p:txBody>
              </p:sp>
              <p:sp>
                <p:nvSpPr>
                  <p:cNvPr id="19" name="Rectangle 18"/>
                  <p:cNvSpPr/>
                  <p:nvPr/>
                </p:nvSpPr>
                <p:spPr>
                  <a:xfrm>
                    <a:off x="1574452" y="1306418"/>
                    <a:ext cx="903928" cy="795646"/>
                  </a:xfrm>
                  <a:prstGeom prst="rect">
                    <a:avLst/>
                  </a:prstGeom>
                  <a:solidFill>
                    <a:schemeClr val="accent2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/>
                  </a:p>
                </p:txBody>
              </p:sp>
              <p:sp>
                <p:nvSpPr>
                  <p:cNvPr id="20" name="Rectangle 19"/>
                  <p:cNvSpPr/>
                  <p:nvPr/>
                </p:nvSpPr>
                <p:spPr>
                  <a:xfrm>
                    <a:off x="1574451" y="2102064"/>
                    <a:ext cx="903928" cy="795646"/>
                  </a:xfrm>
                  <a:prstGeom prst="rect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/>
                  </a:p>
                </p:txBody>
              </p:sp>
              <p:sp>
                <p:nvSpPr>
                  <p:cNvPr id="21" name="Rectangle 20"/>
                  <p:cNvSpPr/>
                  <p:nvPr/>
                </p:nvSpPr>
                <p:spPr>
                  <a:xfrm>
                    <a:off x="1574450" y="2897710"/>
                    <a:ext cx="903928" cy="795646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/>
                  </a:p>
                </p:txBody>
              </p:sp>
            </p:grpSp>
            <p:sp>
              <p:nvSpPr>
                <p:cNvPr id="13" name="TextBox 12"/>
                <p:cNvSpPr txBox="1"/>
                <p:nvPr/>
              </p:nvSpPr>
              <p:spPr>
                <a:xfrm>
                  <a:off x="1703485" y="1519640"/>
                  <a:ext cx="718598" cy="40201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/>
                    <a:t>1000</a:t>
                  </a:r>
                </a:p>
              </p:txBody>
            </p:sp>
            <p:sp>
              <p:nvSpPr>
                <p:cNvPr id="14" name="TextBox 13"/>
                <p:cNvSpPr txBox="1"/>
                <p:nvPr/>
              </p:nvSpPr>
              <p:spPr>
                <a:xfrm>
                  <a:off x="1741967" y="2315286"/>
                  <a:ext cx="599251" cy="40201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/>
                    <a:t>100</a:t>
                  </a:r>
                </a:p>
              </p:txBody>
            </p:sp>
            <p:sp>
              <p:nvSpPr>
                <p:cNvPr id="15" name="TextBox 14"/>
                <p:cNvSpPr txBox="1"/>
                <p:nvPr/>
              </p:nvSpPr>
              <p:spPr>
                <a:xfrm>
                  <a:off x="1796771" y="3080154"/>
                  <a:ext cx="479902" cy="40201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/>
                    <a:t>10</a:t>
                  </a:r>
                </a:p>
              </p:txBody>
            </p:sp>
          </p:grpSp>
          <p:sp>
            <p:nvSpPr>
              <p:cNvPr id="11" name="TextBox 10"/>
              <p:cNvSpPr txBox="1"/>
              <p:nvPr/>
            </p:nvSpPr>
            <p:spPr>
              <a:xfrm>
                <a:off x="5102820" y="249690"/>
                <a:ext cx="878323" cy="8043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Example</a:t>
                </a:r>
              </a:p>
              <a:p>
                <a:pPr algn="ctr"/>
                <a:r>
                  <a:rPr lang="en-US" sz="1400" dirty="0"/>
                  <a:t>Grid Cell</a:t>
                </a:r>
              </a:p>
              <a:p>
                <a:pPr algn="ctr"/>
                <a:r>
                  <a:rPr lang="en-US" sz="1400" dirty="0"/>
                  <a:t>Values</a:t>
                </a:r>
              </a:p>
            </p:txBody>
          </p:sp>
        </p:grpSp>
      </p:grpSp>
      <p:sp>
        <p:nvSpPr>
          <p:cNvPr id="136" name="TextBox 135"/>
          <p:cNvSpPr txBox="1"/>
          <p:nvPr/>
        </p:nvSpPr>
        <p:spPr>
          <a:xfrm>
            <a:off x="9060660" y="4139561"/>
            <a:ext cx="9364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1000 x 0.6</a:t>
            </a:r>
          </a:p>
        </p:txBody>
      </p:sp>
      <p:sp>
        <p:nvSpPr>
          <p:cNvPr id="137" name="TextBox 136"/>
          <p:cNvSpPr txBox="1"/>
          <p:nvPr/>
        </p:nvSpPr>
        <p:spPr>
          <a:xfrm>
            <a:off x="9060659" y="4718874"/>
            <a:ext cx="8451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100 x 0.3</a:t>
            </a:r>
          </a:p>
        </p:txBody>
      </p:sp>
      <p:sp>
        <p:nvSpPr>
          <p:cNvPr id="138" name="TextBox 137"/>
          <p:cNvSpPr txBox="1"/>
          <p:nvPr/>
        </p:nvSpPr>
        <p:spPr>
          <a:xfrm>
            <a:off x="9060659" y="5351120"/>
            <a:ext cx="7537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10 x 0.1</a:t>
            </a:r>
          </a:p>
        </p:txBody>
      </p:sp>
      <p:sp>
        <p:nvSpPr>
          <p:cNvPr id="139" name="TextBox 138"/>
          <p:cNvSpPr txBox="1">
            <a:spLocks noChangeAspect="1"/>
          </p:cNvSpPr>
          <p:nvPr/>
        </p:nvSpPr>
        <p:spPr>
          <a:xfrm>
            <a:off x="6370317" y="3440385"/>
            <a:ext cx="5330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u="sng" dirty="0"/>
              <a:t>For Depth (e.g. mm) – Mean of Polygon Area Weighted</a:t>
            </a:r>
          </a:p>
        </p:txBody>
      </p:sp>
      <p:sp>
        <p:nvSpPr>
          <p:cNvPr id="140" name="TextBox 139"/>
          <p:cNvSpPr txBox="1">
            <a:spLocks noChangeAspect="1"/>
          </p:cNvSpPr>
          <p:nvPr/>
        </p:nvSpPr>
        <p:spPr>
          <a:xfrm>
            <a:off x="7047249" y="6006102"/>
            <a:ext cx="38331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Mean = (600+30+1)/3 = 631/3 = 210.33 mm</a:t>
            </a:r>
          </a:p>
        </p:txBody>
      </p:sp>
      <p:grpSp>
        <p:nvGrpSpPr>
          <p:cNvPr id="141" name="Group 140"/>
          <p:cNvGrpSpPr/>
          <p:nvPr/>
        </p:nvGrpSpPr>
        <p:grpSpPr>
          <a:xfrm>
            <a:off x="8145829" y="3953681"/>
            <a:ext cx="873512" cy="2034704"/>
            <a:chOff x="3318610" y="1219200"/>
            <a:chExt cx="1140967" cy="2657698"/>
          </a:xfrm>
        </p:grpSpPr>
        <p:grpSp>
          <p:nvGrpSpPr>
            <p:cNvPr id="145" name="Group 144"/>
            <p:cNvGrpSpPr>
              <a:grpSpLocks noChangeAspect="1"/>
            </p:cNvGrpSpPr>
            <p:nvPr/>
          </p:nvGrpSpPr>
          <p:grpSpPr>
            <a:xfrm>
              <a:off x="3318610" y="1219200"/>
              <a:ext cx="1140967" cy="2657698"/>
              <a:chOff x="1337410" y="1219200"/>
              <a:chExt cx="1140967" cy="2657698"/>
            </a:xfrm>
          </p:grpSpPr>
          <p:sp>
            <p:nvSpPr>
              <p:cNvPr id="151" name="Freeform 150"/>
              <p:cNvSpPr/>
              <p:nvPr/>
            </p:nvSpPr>
            <p:spPr>
              <a:xfrm>
                <a:off x="1391920" y="1219200"/>
                <a:ext cx="1020874" cy="2570480"/>
              </a:xfrm>
              <a:custGeom>
                <a:avLst/>
                <a:gdLst>
                  <a:gd name="connsiteX0" fmla="*/ 193040 w 1020874"/>
                  <a:gd name="connsiteY0" fmla="*/ 30480 h 2398630"/>
                  <a:gd name="connsiteX1" fmla="*/ 193040 w 1020874"/>
                  <a:gd name="connsiteY1" fmla="*/ 30480 h 2398630"/>
                  <a:gd name="connsiteX2" fmla="*/ 386080 w 1020874"/>
                  <a:gd name="connsiteY2" fmla="*/ 20320 h 2398630"/>
                  <a:gd name="connsiteX3" fmla="*/ 416560 w 1020874"/>
                  <a:gd name="connsiteY3" fmla="*/ 10160 h 2398630"/>
                  <a:gd name="connsiteX4" fmla="*/ 467360 w 1020874"/>
                  <a:gd name="connsiteY4" fmla="*/ 0 h 2398630"/>
                  <a:gd name="connsiteX5" fmla="*/ 589280 w 1020874"/>
                  <a:gd name="connsiteY5" fmla="*/ 10160 h 2398630"/>
                  <a:gd name="connsiteX6" fmla="*/ 629920 w 1020874"/>
                  <a:gd name="connsiteY6" fmla="*/ 20320 h 2398630"/>
                  <a:gd name="connsiteX7" fmla="*/ 924560 w 1020874"/>
                  <a:gd name="connsiteY7" fmla="*/ 10160 h 2398630"/>
                  <a:gd name="connsiteX8" fmla="*/ 995680 w 1020874"/>
                  <a:gd name="connsiteY8" fmla="*/ 20320 h 2398630"/>
                  <a:gd name="connsiteX9" fmla="*/ 965200 w 1020874"/>
                  <a:gd name="connsiteY9" fmla="*/ 325120 h 2398630"/>
                  <a:gd name="connsiteX10" fmla="*/ 975360 w 1020874"/>
                  <a:gd name="connsiteY10" fmla="*/ 528320 h 2398630"/>
                  <a:gd name="connsiteX11" fmla="*/ 955040 w 1020874"/>
                  <a:gd name="connsiteY11" fmla="*/ 721360 h 2398630"/>
                  <a:gd name="connsiteX12" fmla="*/ 873760 w 1020874"/>
                  <a:gd name="connsiteY12" fmla="*/ 782320 h 2398630"/>
                  <a:gd name="connsiteX13" fmla="*/ 822960 w 1020874"/>
                  <a:gd name="connsiteY13" fmla="*/ 812800 h 2398630"/>
                  <a:gd name="connsiteX14" fmla="*/ 792480 w 1020874"/>
                  <a:gd name="connsiteY14" fmla="*/ 833120 h 2398630"/>
                  <a:gd name="connsiteX15" fmla="*/ 711200 w 1020874"/>
                  <a:gd name="connsiteY15" fmla="*/ 843280 h 2398630"/>
                  <a:gd name="connsiteX16" fmla="*/ 701040 w 1020874"/>
                  <a:gd name="connsiteY16" fmla="*/ 873760 h 2398630"/>
                  <a:gd name="connsiteX17" fmla="*/ 721360 w 1020874"/>
                  <a:gd name="connsiteY17" fmla="*/ 1005840 h 2398630"/>
                  <a:gd name="connsiteX18" fmla="*/ 731520 w 1020874"/>
                  <a:gd name="connsiteY18" fmla="*/ 1239520 h 2398630"/>
                  <a:gd name="connsiteX19" fmla="*/ 741680 w 1020874"/>
                  <a:gd name="connsiteY19" fmla="*/ 1290320 h 2398630"/>
                  <a:gd name="connsiteX20" fmla="*/ 772160 w 1020874"/>
                  <a:gd name="connsiteY20" fmla="*/ 1402080 h 2398630"/>
                  <a:gd name="connsiteX21" fmla="*/ 751840 w 1020874"/>
                  <a:gd name="connsiteY21" fmla="*/ 1483360 h 2398630"/>
                  <a:gd name="connsiteX22" fmla="*/ 721360 w 1020874"/>
                  <a:gd name="connsiteY22" fmla="*/ 1615440 h 2398630"/>
                  <a:gd name="connsiteX23" fmla="*/ 690880 w 1020874"/>
                  <a:gd name="connsiteY23" fmla="*/ 1645920 h 2398630"/>
                  <a:gd name="connsiteX24" fmla="*/ 660400 w 1020874"/>
                  <a:gd name="connsiteY24" fmla="*/ 1666240 h 2398630"/>
                  <a:gd name="connsiteX25" fmla="*/ 538480 w 1020874"/>
                  <a:gd name="connsiteY25" fmla="*/ 1686560 h 2398630"/>
                  <a:gd name="connsiteX26" fmla="*/ 518160 w 1020874"/>
                  <a:gd name="connsiteY26" fmla="*/ 1767840 h 2398630"/>
                  <a:gd name="connsiteX27" fmla="*/ 477520 w 1020874"/>
                  <a:gd name="connsiteY27" fmla="*/ 1889760 h 2398630"/>
                  <a:gd name="connsiteX28" fmla="*/ 467360 w 1020874"/>
                  <a:gd name="connsiteY28" fmla="*/ 1960880 h 2398630"/>
                  <a:gd name="connsiteX29" fmla="*/ 447040 w 1020874"/>
                  <a:gd name="connsiteY29" fmla="*/ 2001520 h 2398630"/>
                  <a:gd name="connsiteX30" fmla="*/ 436880 w 1020874"/>
                  <a:gd name="connsiteY30" fmla="*/ 2235200 h 2398630"/>
                  <a:gd name="connsiteX31" fmla="*/ 426720 w 1020874"/>
                  <a:gd name="connsiteY31" fmla="*/ 2387600 h 2398630"/>
                  <a:gd name="connsiteX32" fmla="*/ 375920 w 1020874"/>
                  <a:gd name="connsiteY32" fmla="*/ 2377440 h 2398630"/>
                  <a:gd name="connsiteX33" fmla="*/ 345440 w 1020874"/>
                  <a:gd name="connsiteY33" fmla="*/ 2367280 h 2398630"/>
                  <a:gd name="connsiteX34" fmla="*/ 162560 w 1020874"/>
                  <a:gd name="connsiteY34" fmla="*/ 2387600 h 2398630"/>
                  <a:gd name="connsiteX35" fmla="*/ 132080 w 1020874"/>
                  <a:gd name="connsiteY35" fmla="*/ 2397760 h 2398630"/>
                  <a:gd name="connsiteX36" fmla="*/ 111760 w 1020874"/>
                  <a:gd name="connsiteY36" fmla="*/ 2367280 h 2398630"/>
                  <a:gd name="connsiteX37" fmla="*/ 81280 w 1020874"/>
                  <a:gd name="connsiteY37" fmla="*/ 2306320 h 2398630"/>
                  <a:gd name="connsiteX38" fmla="*/ 60960 w 1020874"/>
                  <a:gd name="connsiteY38" fmla="*/ 1524000 h 2398630"/>
                  <a:gd name="connsiteX39" fmla="*/ 50800 w 1020874"/>
                  <a:gd name="connsiteY39" fmla="*/ 1442720 h 2398630"/>
                  <a:gd name="connsiteX40" fmla="*/ 30480 w 1020874"/>
                  <a:gd name="connsiteY40" fmla="*/ 1351280 h 2398630"/>
                  <a:gd name="connsiteX41" fmla="*/ 20320 w 1020874"/>
                  <a:gd name="connsiteY41" fmla="*/ 1320800 h 2398630"/>
                  <a:gd name="connsiteX42" fmla="*/ 0 w 1020874"/>
                  <a:gd name="connsiteY42" fmla="*/ 1290320 h 2398630"/>
                  <a:gd name="connsiteX43" fmla="*/ 10160 w 1020874"/>
                  <a:gd name="connsiteY43" fmla="*/ 1026160 h 2398630"/>
                  <a:gd name="connsiteX44" fmla="*/ 20320 w 1020874"/>
                  <a:gd name="connsiteY44" fmla="*/ 985520 h 2398630"/>
                  <a:gd name="connsiteX45" fmla="*/ 40640 w 1020874"/>
                  <a:gd name="connsiteY45" fmla="*/ 873760 h 2398630"/>
                  <a:gd name="connsiteX46" fmla="*/ 60960 w 1020874"/>
                  <a:gd name="connsiteY46" fmla="*/ 538480 h 2398630"/>
                  <a:gd name="connsiteX47" fmla="*/ 81280 w 1020874"/>
                  <a:gd name="connsiteY47" fmla="*/ 335280 h 2398630"/>
                  <a:gd name="connsiteX48" fmla="*/ 101600 w 1020874"/>
                  <a:gd name="connsiteY48" fmla="*/ 203200 h 2398630"/>
                  <a:gd name="connsiteX49" fmla="*/ 132080 w 1020874"/>
                  <a:gd name="connsiteY49" fmla="*/ 132080 h 2398630"/>
                  <a:gd name="connsiteX50" fmla="*/ 182880 w 1020874"/>
                  <a:gd name="connsiteY50" fmla="*/ 91440 h 2398630"/>
                  <a:gd name="connsiteX51" fmla="*/ 203200 w 1020874"/>
                  <a:gd name="connsiteY51" fmla="*/ 60960 h 2398630"/>
                  <a:gd name="connsiteX52" fmla="*/ 193040 w 1020874"/>
                  <a:gd name="connsiteY52" fmla="*/ 30480 h 23986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</a:cxnLst>
                <a:rect l="l" t="t" r="r" b="b"/>
                <a:pathLst>
                  <a:path w="1020874" h="2398630">
                    <a:moveTo>
                      <a:pt x="193040" y="30480"/>
                    </a:moveTo>
                    <a:lnTo>
                      <a:pt x="193040" y="30480"/>
                    </a:lnTo>
                    <a:cubicBezTo>
                      <a:pt x="257387" y="27093"/>
                      <a:pt x="321909" y="26154"/>
                      <a:pt x="386080" y="20320"/>
                    </a:cubicBezTo>
                    <a:cubicBezTo>
                      <a:pt x="396746" y="19350"/>
                      <a:pt x="406170" y="12757"/>
                      <a:pt x="416560" y="10160"/>
                    </a:cubicBezTo>
                    <a:cubicBezTo>
                      <a:pt x="433313" y="5972"/>
                      <a:pt x="450427" y="3387"/>
                      <a:pt x="467360" y="0"/>
                    </a:cubicBezTo>
                    <a:cubicBezTo>
                      <a:pt x="508000" y="3387"/>
                      <a:pt x="548814" y="5102"/>
                      <a:pt x="589280" y="10160"/>
                    </a:cubicBezTo>
                    <a:cubicBezTo>
                      <a:pt x="603136" y="11892"/>
                      <a:pt x="615956" y="20320"/>
                      <a:pt x="629920" y="20320"/>
                    </a:cubicBezTo>
                    <a:cubicBezTo>
                      <a:pt x="728192" y="20320"/>
                      <a:pt x="826347" y="13547"/>
                      <a:pt x="924560" y="10160"/>
                    </a:cubicBezTo>
                    <a:cubicBezTo>
                      <a:pt x="948267" y="13547"/>
                      <a:pt x="990485" y="-3057"/>
                      <a:pt x="995680" y="20320"/>
                    </a:cubicBezTo>
                    <a:cubicBezTo>
                      <a:pt x="1035343" y="198804"/>
                      <a:pt x="1016264" y="222992"/>
                      <a:pt x="965200" y="325120"/>
                    </a:cubicBezTo>
                    <a:cubicBezTo>
                      <a:pt x="968587" y="392853"/>
                      <a:pt x="969485" y="460757"/>
                      <a:pt x="975360" y="528320"/>
                    </a:cubicBezTo>
                    <a:cubicBezTo>
                      <a:pt x="984023" y="627948"/>
                      <a:pt x="1084945" y="461550"/>
                      <a:pt x="955040" y="721360"/>
                    </a:cubicBezTo>
                    <a:cubicBezTo>
                      <a:pt x="939894" y="751651"/>
                      <a:pt x="901605" y="763043"/>
                      <a:pt x="873760" y="782320"/>
                    </a:cubicBezTo>
                    <a:cubicBezTo>
                      <a:pt x="857524" y="793560"/>
                      <a:pt x="839706" y="802334"/>
                      <a:pt x="822960" y="812800"/>
                    </a:cubicBezTo>
                    <a:cubicBezTo>
                      <a:pt x="812605" y="819272"/>
                      <a:pt x="804261" y="829907"/>
                      <a:pt x="792480" y="833120"/>
                    </a:cubicBezTo>
                    <a:cubicBezTo>
                      <a:pt x="766138" y="840304"/>
                      <a:pt x="738293" y="839893"/>
                      <a:pt x="711200" y="843280"/>
                    </a:cubicBezTo>
                    <a:cubicBezTo>
                      <a:pt x="707813" y="853440"/>
                      <a:pt x="701040" y="863050"/>
                      <a:pt x="701040" y="873760"/>
                    </a:cubicBezTo>
                    <a:cubicBezTo>
                      <a:pt x="701040" y="932270"/>
                      <a:pt x="709090" y="956761"/>
                      <a:pt x="721360" y="1005840"/>
                    </a:cubicBezTo>
                    <a:cubicBezTo>
                      <a:pt x="724747" y="1083733"/>
                      <a:pt x="725965" y="1161751"/>
                      <a:pt x="731520" y="1239520"/>
                    </a:cubicBezTo>
                    <a:cubicBezTo>
                      <a:pt x="732750" y="1256745"/>
                      <a:pt x="737797" y="1273494"/>
                      <a:pt x="741680" y="1290320"/>
                    </a:cubicBezTo>
                    <a:cubicBezTo>
                      <a:pt x="758868" y="1364802"/>
                      <a:pt x="755366" y="1351697"/>
                      <a:pt x="772160" y="1402080"/>
                    </a:cubicBezTo>
                    <a:cubicBezTo>
                      <a:pt x="765387" y="1429173"/>
                      <a:pt x="758120" y="1456148"/>
                      <a:pt x="751840" y="1483360"/>
                    </a:cubicBezTo>
                    <a:cubicBezTo>
                      <a:pt x="744103" y="1516886"/>
                      <a:pt x="733092" y="1589630"/>
                      <a:pt x="721360" y="1615440"/>
                    </a:cubicBezTo>
                    <a:cubicBezTo>
                      <a:pt x="715414" y="1628521"/>
                      <a:pt x="701918" y="1636722"/>
                      <a:pt x="690880" y="1645920"/>
                    </a:cubicBezTo>
                    <a:cubicBezTo>
                      <a:pt x="681499" y="1653737"/>
                      <a:pt x="672199" y="1663094"/>
                      <a:pt x="660400" y="1666240"/>
                    </a:cubicBezTo>
                    <a:cubicBezTo>
                      <a:pt x="620591" y="1676856"/>
                      <a:pt x="579120" y="1679787"/>
                      <a:pt x="538480" y="1686560"/>
                    </a:cubicBezTo>
                    <a:cubicBezTo>
                      <a:pt x="531707" y="1713653"/>
                      <a:pt x="526185" y="1741091"/>
                      <a:pt x="518160" y="1767840"/>
                    </a:cubicBezTo>
                    <a:cubicBezTo>
                      <a:pt x="505850" y="1808872"/>
                      <a:pt x="477520" y="1889760"/>
                      <a:pt x="477520" y="1889760"/>
                    </a:cubicBezTo>
                    <a:cubicBezTo>
                      <a:pt x="474133" y="1913467"/>
                      <a:pt x="473661" y="1937776"/>
                      <a:pt x="467360" y="1960880"/>
                    </a:cubicBezTo>
                    <a:cubicBezTo>
                      <a:pt x="463375" y="1975492"/>
                      <a:pt x="448713" y="1986467"/>
                      <a:pt x="447040" y="2001520"/>
                    </a:cubicBezTo>
                    <a:cubicBezTo>
                      <a:pt x="438430" y="2079010"/>
                      <a:pt x="440978" y="2157341"/>
                      <a:pt x="436880" y="2235200"/>
                    </a:cubicBezTo>
                    <a:cubicBezTo>
                      <a:pt x="434204" y="2286042"/>
                      <a:pt x="430107" y="2336800"/>
                      <a:pt x="426720" y="2387600"/>
                    </a:cubicBezTo>
                    <a:cubicBezTo>
                      <a:pt x="409787" y="2384213"/>
                      <a:pt x="392673" y="2381628"/>
                      <a:pt x="375920" y="2377440"/>
                    </a:cubicBezTo>
                    <a:cubicBezTo>
                      <a:pt x="365530" y="2374843"/>
                      <a:pt x="356150" y="2367280"/>
                      <a:pt x="345440" y="2367280"/>
                    </a:cubicBezTo>
                    <a:cubicBezTo>
                      <a:pt x="319686" y="2367280"/>
                      <a:pt x="194972" y="2383549"/>
                      <a:pt x="162560" y="2387600"/>
                    </a:cubicBezTo>
                    <a:cubicBezTo>
                      <a:pt x="152400" y="2390987"/>
                      <a:pt x="142024" y="2401737"/>
                      <a:pt x="132080" y="2397760"/>
                    </a:cubicBezTo>
                    <a:cubicBezTo>
                      <a:pt x="120743" y="2393225"/>
                      <a:pt x="117221" y="2378202"/>
                      <a:pt x="111760" y="2367280"/>
                    </a:cubicBezTo>
                    <a:cubicBezTo>
                      <a:pt x="69696" y="2283152"/>
                      <a:pt x="139514" y="2393671"/>
                      <a:pt x="81280" y="2306320"/>
                    </a:cubicBezTo>
                    <a:cubicBezTo>
                      <a:pt x="22621" y="2013026"/>
                      <a:pt x="80868" y="2320329"/>
                      <a:pt x="60960" y="1524000"/>
                    </a:cubicBezTo>
                    <a:cubicBezTo>
                      <a:pt x="60278" y="1496704"/>
                      <a:pt x="54952" y="1469707"/>
                      <a:pt x="50800" y="1442720"/>
                    </a:cubicBezTo>
                    <a:cubicBezTo>
                      <a:pt x="47308" y="1420023"/>
                      <a:pt x="37222" y="1374877"/>
                      <a:pt x="30480" y="1351280"/>
                    </a:cubicBezTo>
                    <a:cubicBezTo>
                      <a:pt x="27538" y="1340982"/>
                      <a:pt x="25109" y="1330379"/>
                      <a:pt x="20320" y="1320800"/>
                    </a:cubicBezTo>
                    <a:cubicBezTo>
                      <a:pt x="14859" y="1309878"/>
                      <a:pt x="6773" y="1300480"/>
                      <a:pt x="0" y="1290320"/>
                    </a:cubicBezTo>
                    <a:cubicBezTo>
                      <a:pt x="3387" y="1202267"/>
                      <a:pt x="4298" y="1114083"/>
                      <a:pt x="10160" y="1026160"/>
                    </a:cubicBezTo>
                    <a:cubicBezTo>
                      <a:pt x="11089" y="1012227"/>
                      <a:pt x="18024" y="999294"/>
                      <a:pt x="20320" y="985520"/>
                    </a:cubicBezTo>
                    <a:cubicBezTo>
                      <a:pt x="39467" y="870636"/>
                      <a:pt x="18842" y="939155"/>
                      <a:pt x="40640" y="873760"/>
                    </a:cubicBezTo>
                    <a:cubicBezTo>
                      <a:pt x="44648" y="801609"/>
                      <a:pt x="54224" y="617071"/>
                      <a:pt x="60960" y="538480"/>
                    </a:cubicBezTo>
                    <a:cubicBezTo>
                      <a:pt x="66773" y="470658"/>
                      <a:pt x="74507" y="403013"/>
                      <a:pt x="81280" y="335280"/>
                    </a:cubicBezTo>
                    <a:cubicBezTo>
                      <a:pt x="88073" y="267353"/>
                      <a:pt x="82072" y="252020"/>
                      <a:pt x="101600" y="203200"/>
                    </a:cubicBezTo>
                    <a:cubicBezTo>
                      <a:pt x="111179" y="179253"/>
                      <a:pt x="116910" y="152939"/>
                      <a:pt x="132080" y="132080"/>
                    </a:cubicBezTo>
                    <a:cubicBezTo>
                      <a:pt x="144835" y="114542"/>
                      <a:pt x="167546" y="106774"/>
                      <a:pt x="182880" y="91440"/>
                    </a:cubicBezTo>
                    <a:cubicBezTo>
                      <a:pt x="191514" y="82806"/>
                      <a:pt x="196427" y="71120"/>
                      <a:pt x="203200" y="60960"/>
                    </a:cubicBezTo>
                    <a:lnTo>
                      <a:pt x="193040" y="30480"/>
                    </a:lnTo>
                    <a:close/>
                  </a:path>
                </a:pathLst>
              </a:custGeom>
              <a:solidFill>
                <a:schemeClr val="accent2">
                  <a:lumMod val="20000"/>
                  <a:lumOff val="80000"/>
                  <a:alpha val="58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52" name="Rectangle 151"/>
              <p:cNvSpPr/>
              <p:nvPr/>
            </p:nvSpPr>
            <p:spPr>
              <a:xfrm>
                <a:off x="1337410" y="1306418"/>
                <a:ext cx="237040" cy="238693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53" name="Rectangle 152"/>
              <p:cNvSpPr/>
              <p:nvPr/>
            </p:nvSpPr>
            <p:spPr>
              <a:xfrm>
                <a:off x="1531022" y="1219200"/>
                <a:ext cx="947355" cy="8721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54" name="Rectangle 153"/>
              <p:cNvSpPr/>
              <p:nvPr/>
            </p:nvSpPr>
            <p:spPr>
              <a:xfrm>
                <a:off x="1337411" y="3693357"/>
                <a:ext cx="1140966" cy="18354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</p:grpSp>
        <p:cxnSp>
          <p:nvCxnSpPr>
            <p:cNvPr id="146" name="Straight Connector 145"/>
            <p:cNvCxnSpPr/>
            <p:nvPr/>
          </p:nvCxnSpPr>
          <p:spPr>
            <a:xfrm>
              <a:off x="3555650" y="1306418"/>
              <a:ext cx="838344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7" name="Straight Connector 146"/>
            <p:cNvCxnSpPr>
              <a:endCxn id="151" idx="50"/>
            </p:cNvCxnSpPr>
            <p:nvPr/>
          </p:nvCxnSpPr>
          <p:spPr>
            <a:xfrm flipV="1">
              <a:off x="3555650" y="1317191"/>
              <a:ext cx="350" cy="237616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8" name="Straight Connector 147"/>
            <p:cNvCxnSpPr/>
            <p:nvPr/>
          </p:nvCxnSpPr>
          <p:spPr>
            <a:xfrm>
              <a:off x="3555649" y="2102064"/>
              <a:ext cx="576072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9" name="Straight Connector 148"/>
            <p:cNvCxnSpPr/>
            <p:nvPr/>
          </p:nvCxnSpPr>
          <p:spPr>
            <a:xfrm>
              <a:off x="3555650" y="2897710"/>
              <a:ext cx="566928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0" name="Straight Connector 149"/>
            <p:cNvCxnSpPr/>
            <p:nvPr/>
          </p:nvCxnSpPr>
          <p:spPr>
            <a:xfrm>
              <a:off x="3555650" y="3705625"/>
              <a:ext cx="27432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42" name="Straight Arrow Connector 141"/>
          <p:cNvCxnSpPr/>
          <p:nvPr/>
        </p:nvCxnSpPr>
        <p:spPr>
          <a:xfrm flipH="1" flipV="1">
            <a:off x="8502731" y="4274222"/>
            <a:ext cx="548640" cy="0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3" name="Straight Arrow Connector 142"/>
          <p:cNvCxnSpPr/>
          <p:nvPr/>
        </p:nvCxnSpPr>
        <p:spPr>
          <a:xfrm flipH="1" flipV="1">
            <a:off x="8486990" y="4872867"/>
            <a:ext cx="548640" cy="0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Straight Arrow Connector 143"/>
          <p:cNvCxnSpPr/>
          <p:nvPr/>
        </p:nvCxnSpPr>
        <p:spPr>
          <a:xfrm flipH="1">
            <a:off x="8502729" y="5488300"/>
            <a:ext cx="548640" cy="0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65" name="Group 164"/>
          <p:cNvGrpSpPr>
            <a:grpSpLocks noChangeAspect="1"/>
          </p:cNvGrpSpPr>
          <p:nvPr/>
        </p:nvGrpSpPr>
        <p:grpSpPr>
          <a:xfrm>
            <a:off x="1463330" y="3942952"/>
            <a:ext cx="2093597" cy="2034704"/>
            <a:chOff x="1337410" y="1219200"/>
            <a:chExt cx="2734623" cy="2657698"/>
          </a:xfrm>
        </p:grpSpPr>
        <p:grpSp>
          <p:nvGrpSpPr>
            <p:cNvPr id="168" name="Group 167"/>
            <p:cNvGrpSpPr>
              <a:grpSpLocks noChangeAspect="1"/>
            </p:cNvGrpSpPr>
            <p:nvPr/>
          </p:nvGrpSpPr>
          <p:grpSpPr>
            <a:xfrm>
              <a:off x="1337410" y="1219200"/>
              <a:ext cx="1140970" cy="2657698"/>
              <a:chOff x="1337410" y="1219200"/>
              <a:chExt cx="1140970" cy="2657698"/>
            </a:xfrm>
          </p:grpSpPr>
          <p:sp>
            <p:nvSpPr>
              <p:cNvPr id="175" name="Freeform 174"/>
              <p:cNvSpPr/>
              <p:nvPr/>
            </p:nvSpPr>
            <p:spPr>
              <a:xfrm>
                <a:off x="1391920" y="1219200"/>
                <a:ext cx="1020874" cy="2570480"/>
              </a:xfrm>
              <a:custGeom>
                <a:avLst/>
                <a:gdLst>
                  <a:gd name="connsiteX0" fmla="*/ 193040 w 1020874"/>
                  <a:gd name="connsiteY0" fmla="*/ 30480 h 2398630"/>
                  <a:gd name="connsiteX1" fmla="*/ 193040 w 1020874"/>
                  <a:gd name="connsiteY1" fmla="*/ 30480 h 2398630"/>
                  <a:gd name="connsiteX2" fmla="*/ 386080 w 1020874"/>
                  <a:gd name="connsiteY2" fmla="*/ 20320 h 2398630"/>
                  <a:gd name="connsiteX3" fmla="*/ 416560 w 1020874"/>
                  <a:gd name="connsiteY3" fmla="*/ 10160 h 2398630"/>
                  <a:gd name="connsiteX4" fmla="*/ 467360 w 1020874"/>
                  <a:gd name="connsiteY4" fmla="*/ 0 h 2398630"/>
                  <a:gd name="connsiteX5" fmla="*/ 589280 w 1020874"/>
                  <a:gd name="connsiteY5" fmla="*/ 10160 h 2398630"/>
                  <a:gd name="connsiteX6" fmla="*/ 629920 w 1020874"/>
                  <a:gd name="connsiteY6" fmla="*/ 20320 h 2398630"/>
                  <a:gd name="connsiteX7" fmla="*/ 924560 w 1020874"/>
                  <a:gd name="connsiteY7" fmla="*/ 10160 h 2398630"/>
                  <a:gd name="connsiteX8" fmla="*/ 995680 w 1020874"/>
                  <a:gd name="connsiteY8" fmla="*/ 20320 h 2398630"/>
                  <a:gd name="connsiteX9" fmla="*/ 965200 w 1020874"/>
                  <a:gd name="connsiteY9" fmla="*/ 325120 h 2398630"/>
                  <a:gd name="connsiteX10" fmla="*/ 975360 w 1020874"/>
                  <a:gd name="connsiteY10" fmla="*/ 528320 h 2398630"/>
                  <a:gd name="connsiteX11" fmla="*/ 955040 w 1020874"/>
                  <a:gd name="connsiteY11" fmla="*/ 721360 h 2398630"/>
                  <a:gd name="connsiteX12" fmla="*/ 873760 w 1020874"/>
                  <a:gd name="connsiteY12" fmla="*/ 782320 h 2398630"/>
                  <a:gd name="connsiteX13" fmla="*/ 822960 w 1020874"/>
                  <a:gd name="connsiteY13" fmla="*/ 812800 h 2398630"/>
                  <a:gd name="connsiteX14" fmla="*/ 792480 w 1020874"/>
                  <a:gd name="connsiteY14" fmla="*/ 833120 h 2398630"/>
                  <a:gd name="connsiteX15" fmla="*/ 711200 w 1020874"/>
                  <a:gd name="connsiteY15" fmla="*/ 843280 h 2398630"/>
                  <a:gd name="connsiteX16" fmla="*/ 701040 w 1020874"/>
                  <a:gd name="connsiteY16" fmla="*/ 873760 h 2398630"/>
                  <a:gd name="connsiteX17" fmla="*/ 721360 w 1020874"/>
                  <a:gd name="connsiteY17" fmla="*/ 1005840 h 2398630"/>
                  <a:gd name="connsiteX18" fmla="*/ 731520 w 1020874"/>
                  <a:gd name="connsiteY18" fmla="*/ 1239520 h 2398630"/>
                  <a:gd name="connsiteX19" fmla="*/ 741680 w 1020874"/>
                  <a:gd name="connsiteY19" fmla="*/ 1290320 h 2398630"/>
                  <a:gd name="connsiteX20" fmla="*/ 772160 w 1020874"/>
                  <a:gd name="connsiteY20" fmla="*/ 1402080 h 2398630"/>
                  <a:gd name="connsiteX21" fmla="*/ 751840 w 1020874"/>
                  <a:gd name="connsiteY21" fmla="*/ 1483360 h 2398630"/>
                  <a:gd name="connsiteX22" fmla="*/ 721360 w 1020874"/>
                  <a:gd name="connsiteY22" fmla="*/ 1615440 h 2398630"/>
                  <a:gd name="connsiteX23" fmla="*/ 690880 w 1020874"/>
                  <a:gd name="connsiteY23" fmla="*/ 1645920 h 2398630"/>
                  <a:gd name="connsiteX24" fmla="*/ 660400 w 1020874"/>
                  <a:gd name="connsiteY24" fmla="*/ 1666240 h 2398630"/>
                  <a:gd name="connsiteX25" fmla="*/ 538480 w 1020874"/>
                  <a:gd name="connsiteY25" fmla="*/ 1686560 h 2398630"/>
                  <a:gd name="connsiteX26" fmla="*/ 518160 w 1020874"/>
                  <a:gd name="connsiteY26" fmla="*/ 1767840 h 2398630"/>
                  <a:gd name="connsiteX27" fmla="*/ 477520 w 1020874"/>
                  <a:gd name="connsiteY27" fmla="*/ 1889760 h 2398630"/>
                  <a:gd name="connsiteX28" fmla="*/ 467360 w 1020874"/>
                  <a:gd name="connsiteY28" fmla="*/ 1960880 h 2398630"/>
                  <a:gd name="connsiteX29" fmla="*/ 447040 w 1020874"/>
                  <a:gd name="connsiteY29" fmla="*/ 2001520 h 2398630"/>
                  <a:gd name="connsiteX30" fmla="*/ 436880 w 1020874"/>
                  <a:gd name="connsiteY30" fmla="*/ 2235200 h 2398630"/>
                  <a:gd name="connsiteX31" fmla="*/ 426720 w 1020874"/>
                  <a:gd name="connsiteY31" fmla="*/ 2387600 h 2398630"/>
                  <a:gd name="connsiteX32" fmla="*/ 375920 w 1020874"/>
                  <a:gd name="connsiteY32" fmla="*/ 2377440 h 2398630"/>
                  <a:gd name="connsiteX33" fmla="*/ 345440 w 1020874"/>
                  <a:gd name="connsiteY33" fmla="*/ 2367280 h 2398630"/>
                  <a:gd name="connsiteX34" fmla="*/ 162560 w 1020874"/>
                  <a:gd name="connsiteY34" fmla="*/ 2387600 h 2398630"/>
                  <a:gd name="connsiteX35" fmla="*/ 132080 w 1020874"/>
                  <a:gd name="connsiteY35" fmla="*/ 2397760 h 2398630"/>
                  <a:gd name="connsiteX36" fmla="*/ 111760 w 1020874"/>
                  <a:gd name="connsiteY36" fmla="*/ 2367280 h 2398630"/>
                  <a:gd name="connsiteX37" fmla="*/ 81280 w 1020874"/>
                  <a:gd name="connsiteY37" fmla="*/ 2306320 h 2398630"/>
                  <a:gd name="connsiteX38" fmla="*/ 60960 w 1020874"/>
                  <a:gd name="connsiteY38" fmla="*/ 1524000 h 2398630"/>
                  <a:gd name="connsiteX39" fmla="*/ 50800 w 1020874"/>
                  <a:gd name="connsiteY39" fmla="*/ 1442720 h 2398630"/>
                  <a:gd name="connsiteX40" fmla="*/ 30480 w 1020874"/>
                  <a:gd name="connsiteY40" fmla="*/ 1351280 h 2398630"/>
                  <a:gd name="connsiteX41" fmla="*/ 20320 w 1020874"/>
                  <a:gd name="connsiteY41" fmla="*/ 1320800 h 2398630"/>
                  <a:gd name="connsiteX42" fmla="*/ 0 w 1020874"/>
                  <a:gd name="connsiteY42" fmla="*/ 1290320 h 2398630"/>
                  <a:gd name="connsiteX43" fmla="*/ 10160 w 1020874"/>
                  <a:gd name="connsiteY43" fmla="*/ 1026160 h 2398630"/>
                  <a:gd name="connsiteX44" fmla="*/ 20320 w 1020874"/>
                  <a:gd name="connsiteY44" fmla="*/ 985520 h 2398630"/>
                  <a:gd name="connsiteX45" fmla="*/ 40640 w 1020874"/>
                  <a:gd name="connsiteY45" fmla="*/ 873760 h 2398630"/>
                  <a:gd name="connsiteX46" fmla="*/ 60960 w 1020874"/>
                  <a:gd name="connsiteY46" fmla="*/ 538480 h 2398630"/>
                  <a:gd name="connsiteX47" fmla="*/ 81280 w 1020874"/>
                  <a:gd name="connsiteY47" fmla="*/ 335280 h 2398630"/>
                  <a:gd name="connsiteX48" fmla="*/ 101600 w 1020874"/>
                  <a:gd name="connsiteY48" fmla="*/ 203200 h 2398630"/>
                  <a:gd name="connsiteX49" fmla="*/ 132080 w 1020874"/>
                  <a:gd name="connsiteY49" fmla="*/ 132080 h 2398630"/>
                  <a:gd name="connsiteX50" fmla="*/ 182880 w 1020874"/>
                  <a:gd name="connsiteY50" fmla="*/ 91440 h 2398630"/>
                  <a:gd name="connsiteX51" fmla="*/ 203200 w 1020874"/>
                  <a:gd name="connsiteY51" fmla="*/ 60960 h 2398630"/>
                  <a:gd name="connsiteX52" fmla="*/ 193040 w 1020874"/>
                  <a:gd name="connsiteY52" fmla="*/ 30480 h 23986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</a:cxnLst>
                <a:rect l="l" t="t" r="r" b="b"/>
                <a:pathLst>
                  <a:path w="1020874" h="2398630">
                    <a:moveTo>
                      <a:pt x="193040" y="30480"/>
                    </a:moveTo>
                    <a:lnTo>
                      <a:pt x="193040" y="30480"/>
                    </a:lnTo>
                    <a:cubicBezTo>
                      <a:pt x="257387" y="27093"/>
                      <a:pt x="321909" y="26154"/>
                      <a:pt x="386080" y="20320"/>
                    </a:cubicBezTo>
                    <a:cubicBezTo>
                      <a:pt x="396746" y="19350"/>
                      <a:pt x="406170" y="12757"/>
                      <a:pt x="416560" y="10160"/>
                    </a:cubicBezTo>
                    <a:cubicBezTo>
                      <a:pt x="433313" y="5972"/>
                      <a:pt x="450427" y="3387"/>
                      <a:pt x="467360" y="0"/>
                    </a:cubicBezTo>
                    <a:cubicBezTo>
                      <a:pt x="508000" y="3387"/>
                      <a:pt x="548814" y="5102"/>
                      <a:pt x="589280" y="10160"/>
                    </a:cubicBezTo>
                    <a:cubicBezTo>
                      <a:pt x="603136" y="11892"/>
                      <a:pt x="615956" y="20320"/>
                      <a:pt x="629920" y="20320"/>
                    </a:cubicBezTo>
                    <a:cubicBezTo>
                      <a:pt x="728192" y="20320"/>
                      <a:pt x="826347" y="13547"/>
                      <a:pt x="924560" y="10160"/>
                    </a:cubicBezTo>
                    <a:cubicBezTo>
                      <a:pt x="948267" y="13547"/>
                      <a:pt x="990485" y="-3057"/>
                      <a:pt x="995680" y="20320"/>
                    </a:cubicBezTo>
                    <a:cubicBezTo>
                      <a:pt x="1035343" y="198804"/>
                      <a:pt x="1016264" y="222992"/>
                      <a:pt x="965200" y="325120"/>
                    </a:cubicBezTo>
                    <a:cubicBezTo>
                      <a:pt x="968587" y="392853"/>
                      <a:pt x="969485" y="460757"/>
                      <a:pt x="975360" y="528320"/>
                    </a:cubicBezTo>
                    <a:cubicBezTo>
                      <a:pt x="984023" y="627948"/>
                      <a:pt x="1084945" y="461550"/>
                      <a:pt x="955040" y="721360"/>
                    </a:cubicBezTo>
                    <a:cubicBezTo>
                      <a:pt x="939894" y="751651"/>
                      <a:pt x="901605" y="763043"/>
                      <a:pt x="873760" y="782320"/>
                    </a:cubicBezTo>
                    <a:cubicBezTo>
                      <a:pt x="857524" y="793560"/>
                      <a:pt x="839706" y="802334"/>
                      <a:pt x="822960" y="812800"/>
                    </a:cubicBezTo>
                    <a:cubicBezTo>
                      <a:pt x="812605" y="819272"/>
                      <a:pt x="804261" y="829907"/>
                      <a:pt x="792480" y="833120"/>
                    </a:cubicBezTo>
                    <a:cubicBezTo>
                      <a:pt x="766138" y="840304"/>
                      <a:pt x="738293" y="839893"/>
                      <a:pt x="711200" y="843280"/>
                    </a:cubicBezTo>
                    <a:cubicBezTo>
                      <a:pt x="707813" y="853440"/>
                      <a:pt x="701040" y="863050"/>
                      <a:pt x="701040" y="873760"/>
                    </a:cubicBezTo>
                    <a:cubicBezTo>
                      <a:pt x="701040" y="932270"/>
                      <a:pt x="709090" y="956761"/>
                      <a:pt x="721360" y="1005840"/>
                    </a:cubicBezTo>
                    <a:cubicBezTo>
                      <a:pt x="724747" y="1083733"/>
                      <a:pt x="725965" y="1161751"/>
                      <a:pt x="731520" y="1239520"/>
                    </a:cubicBezTo>
                    <a:cubicBezTo>
                      <a:pt x="732750" y="1256745"/>
                      <a:pt x="737797" y="1273494"/>
                      <a:pt x="741680" y="1290320"/>
                    </a:cubicBezTo>
                    <a:cubicBezTo>
                      <a:pt x="758868" y="1364802"/>
                      <a:pt x="755366" y="1351697"/>
                      <a:pt x="772160" y="1402080"/>
                    </a:cubicBezTo>
                    <a:cubicBezTo>
                      <a:pt x="765387" y="1429173"/>
                      <a:pt x="758120" y="1456148"/>
                      <a:pt x="751840" y="1483360"/>
                    </a:cubicBezTo>
                    <a:cubicBezTo>
                      <a:pt x="744103" y="1516886"/>
                      <a:pt x="733092" y="1589630"/>
                      <a:pt x="721360" y="1615440"/>
                    </a:cubicBezTo>
                    <a:cubicBezTo>
                      <a:pt x="715414" y="1628521"/>
                      <a:pt x="701918" y="1636722"/>
                      <a:pt x="690880" y="1645920"/>
                    </a:cubicBezTo>
                    <a:cubicBezTo>
                      <a:pt x="681499" y="1653737"/>
                      <a:pt x="672199" y="1663094"/>
                      <a:pt x="660400" y="1666240"/>
                    </a:cubicBezTo>
                    <a:cubicBezTo>
                      <a:pt x="620591" y="1676856"/>
                      <a:pt x="579120" y="1679787"/>
                      <a:pt x="538480" y="1686560"/>
                    </a:cubicBezTo>
                    <a:cubicBezTo>
                      <a:pt x="531707" y="1713653"/>
                      <a:pt x="526185" y="1741091"/>
                      <a:pt x="518160" y="1767840"/>
                    </a:cubicBezTo>
                    <a:cubicBezTo>
                      <a:pt x="505850" y="1808872"/>
                      <a:pt x="477520" y="1889760"/>
                      <a:pt x="477520" y="1889760"/>
                    </a:cubicBezTo>
                    <a:cubicBezTo>
                      <a:pt x="474133" y="1913467"/>
                      <a:pt x="473661" y="1937776"/>
                      <a:pt x="467360" y="1960880"/>
                    </a:cubicBezTo>
                    <a:cubicBezTo>
                      <a:pt x="463375" y="1975492"/>
                      <a:pt x="448713" y="1986467"/>
                      <a:pt x="447040" y="2001520"/>
                    </a:cubicBezTo>
                    <a:cubicBezTo>
                      <a:pt x="438430" y="2079010"/>
                      <a:pt x="440978" y="2157341"/>
                      <a:pt x="436880" y="2235200"/>
                    </a:cubicBezTo>
                    <a:cubicBezTo>
                      <a:pt x="434204" y="2286042"/>
                      <a:pt x="430107" y="2336800"/>
                      <a:pt x="426720" y="2387600"/>
                    </a:cubicBezTo>
                    <a:cubicBezTo>
                      <a:pt x="409787" y="2384213"/>
                      <a:pt x="392673" y="2381628"/>
                      <a:pt x="375920" y="2377440"/>
                    </a:cubicBezTo>
                    <a:cubicBezTo>
                      <a:pt x="365530" y="2374843"/>
                      <a:pt x="356150" y="2367280"/>
                      <a:pt x="345440" y="2367280"/>
                    </a:cubicBezTo>
                    <a:cubicBezTo>
                      <a:pt x="319686" y="2367280"/>
                      <a:pt x="194972" y="2383549"/>
                      <a:pt x="162560" y="2387600"/>
                    </a:cubicBezTo>
                    <a:cubicBezTo>
                      <a:pt x="152400" y="2390987"/>
                      <a:pt x="142024" y="2401737"/>
                      <a:pt x="132080" y="2397760"/>
                    </a:cubicBezTo>
                    <a:cubicBezTo>
                      <a:pt x="120743" y="2393225"/>
                      <a:pt x="117221" y="2378202"/>
                      <a:pt x="111760" y="2367280"/>
                    </a:cubicBezTo>
                    <a:cubicBezTo>
                      <a:pt x="69696" y="2283152"/>
                      <a:pt x="139514" y="2393671"/>
                      <a:pt x="81280" y="2306320"/>
                    </a:cubicBezTo>
                    <a:cubicBezTo>
                      <a:pt x="22621" y="2013026"/>
                      <a:pt x="80868" y="2320329"/>
                      <a:pt x="60960" y="1524000"/>
                    </a:cubicBezTo>
                    <a:cubicBezTo>
                      <a:pt x="60278" y="1496704"/>
                      <a:pt x="54952" y="1469707"/>
                      <a:pt x="50800" y="1442720"/>
                    </a:cubicBezTo>
                    <a:cubicBezTo>
                      <a:pt x="47308" y="1420023"/>
                      <a:pt x="37222" y="1374877"/>
                      <a:pt x="30480" y="1351280"/>
                    </a:cubicBezTo>
                    <a:cubicBezTo>
                      <a:pt x="27538" y="1340982"/>
                      <a:pt x="25109" y="1330379"/>
                      <a:pt x="20320" y="1320800"/>
                    </a:cubicBezTo>
                    <a:cubicBezTo>
                      <a:pt x="14859" y="1309878"/>
                      <a:pt x="6773" y="1300480"/>
                      <a:pt x="0" y="1290320"/>
                    </a:cubicBezTo>
                    <a:cubicBezTo>
                      <a:pt x="3387" y="1202267"/>
                      <a:pt x="4298" y="1114083"/>
                      <a:pt x="10160" y="1026160"/>
                    </a:cubicBezTo>
                    <a:cubicBezTo>
                      <a:pt x="11089" y="1012227"/>
                      <a:pt x="18024" y="999294"/>
                      <a:pt x="20320" y="985520"/>
                    </a:cubicBezTo>
                    <a:cubicBezTo>
                      <a:pt x="39467" y="870636"/>
                      <a:pt x="18842" y="939155"/>
                      <a:pt x="40640" y="873760"/>
                    </a:cubicBezTo>
                    <a:cubicBezTo>
                      <a:pt x="44648" y="801609"/>
                      <a:pt x="54224" y="617071"/>
                      <a:pt x="60960" y="538480"/>
                    </a:cubicBezTo>
                    <a:cubicBezTo>
                      <a:pt x="66773" y="470658"/>
                      <a:pt x="74507" y="403013"/>
                      <a:pt x="81280" y="335280"/>
                    </a:cubicBezTo>
                    <a:cubicBezTo>
                      <a:pt x="88073" y="267353"/>
                      <a:pt x="82072" y="252020"/>
                      <a:pt x="101600" y="203200"/>
                    </a:cubicBezTo>
                    <a:cubicBezTo>
                      <a:pt x="111179" y="179253"/>
                      <a:pt x="116910" y="152939"/>
                      <a:pt x="132080" y="132080"/>
                    </a:cubicBezTo>
                    <a:cubicBezTo>
                      <a:pt x="144835" y="114542"/>
                      <a:pt x="167546" y="106774"/>
                      <a:pt x="182880" y="91440"/>
                    </a:cubicBezTo>
                    <a:cubicBezTo>
                      <a:pt x="191514" y="82806"/>
                      <a:pt x="196427" y="71120"/>
                      <a:pt x="203200" y="60960"/>
                    </a:cubicBezTo>
                    <a:lnTo>
                      <a:pt x="193040" y="30480"/>
                    </a:lnTo>
                    <a:close/>
                  </a:path>
                </a:pathLst>
              </a:custGeom>
              <a:solidFill>
                <a:schemeClr val="accent2">
                  <a:lumMod val="20000"/>
                  <a:lumOff val="80000"/>
                  <a:alpha val="58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76" name="Rectangle 175"/>
              <p:cNvSpPr/>
              <p:nvPr/>
            </p:nvSpPr>
            <p:spPr>
              <a:xfrm>
                <a:off x="1337410" y="1306418"/>
                <a:ext cx="237040" cy="238693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77" name="Rectangle 176"/>
              <p:cNvSpPr/>
              <p:nvPr/>
            </p:nvSpPr>
            <p:spPr>
              <a:xfrm>
                <a:off x="1531022" y="1219200"/>
                <a:ext cx="947355" cy="8721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78" name="Rectangle 177"/>
              <p:cNvSpPr/>
              <p:nvPr/>
            </p:nvSpPr>
            <p:spPr>
              <a:xfrm>
                <a:off x="1337411" y="3693357"/>
                <a:ext cx="1140966" cy="18354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79" name="Rectangle 178"/>
              <p:cNvSpPr/>
              <p:nvPr/>
            </p:nvSpPr>
            <p:spPr>
              <a:xfrm>
                <a:off x="1574452" y="1306418"/>
                <a:ext cx="903928" cy="79564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80" name="Rectangle 179"/>
              <p:cNvSpPr/>
              <p:nvPr/>
            </p:nvSpPr>
            <p:spPr>
              <a:xfrm>
                <a:off x="1574451" y="2102064"/>
                <a:ext cx="903928" cy="79564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81" name="Rectangle 180"/>
              <p:cNvSpPr/>
              <p:nvPr/>
            </p:nvSpPr>
            <p:spPr>
              <a:xfrm>
                <a:off x="1574450" y="2897710"/>
                <a:ext cx="903928" cy="79564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</p:grpSp>
        <p:cxnSp>
          <p:nvCxnSpPr>
            <p:cNvPr id="169" name="Straight Arrow Connector 168"/>
            <p:cNvCxnSpPr/>
            <p:nvPr/>
          </p:nvCxnSpPr>
          <p:spPr>
            <a:xfrm flipH="1" flipV="1">
              <a:off x="1881193" y="1704241"/>
              <a:ext cx="955500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0" name="Straight Arrow Connector 169"/>
            <p:cNvCxnSpPr/>
            <p:nvPr/>
          </p:nvCxnSpPr>
          <p:spPr>
            <a:xfrm flipH="1" flipV="1">
              <a:off x="1794278" y="2486182"/>
              <a:ext cx="1074937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1" name="Straight Arrow Connector 170"/>
            <p:cNvCxnSpPr/>
            <p:nvPr/>
          </p:nvCxnSpPr>
          <p:spPr>
            <a:xfrm flipH="1">
              <a:off x="1668857" y="3290050"/>
              <a:ext cx="1194375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72" name="TextBox 171"/>
            <p:cNvSpPr txBox="1"/>
            <p:nvPr/>
          </p:nvSpPr>
          <p:spPr>
            <a:xfrm>
              <a:off x="2848824" y="1528348"/>
              <a:ext cx="1223209" cy="4020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1000 x 0.9</a:t>
              </a:r>
            </a:p>
          </p:txBody>
        </p:sp>
        <p:sp>
          <p:nvSpPr>
            <p:cNvPr id="173" name="TextBox 172"/>
            <p:cNvSpPr txBox="1"/>
            <p:nvPr/>
          </p:nvSpPr>
          <p:spPr>
            <a:xfrm>
              <a:off x="2848824" y="2285037"/>
              <a:ext cx="1103860" cy="4020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100 x 0.5</a:t>
              </a:r>
            </a:p>
          </p:txBody>
        </p:sp>
        <p:sp>
          <p:nvSpPr>
            <p:cNvPr id="174" name="TextBox 173"/>
            <p:cNvSpPr txBox="1"/>
            <p:nvPr/>
          </p:nvSpPr>
          <p:spPr>
            <a:xfrm>
              <a:off x="2848824" y="3110867"/>
              <a:ext cx="984513" cy="4020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10 x 0.2</a:t>
              </a:r>
            </a:p>
          </p:txBody>
        </p:sp>
      </p:grpSp>
      <p:sp>
        <p:nvSpPr>
          <p:cNvPr id="166" name="TextBox 165"/>
          <p:cNvSpPr txBox="1">
            <a:spLocks noChangeAspect="1"/>
          </p:cNvSpPr>
          <p:nvPr/>
        </p:nvSpPr>
        <p:spPr>
          <a:xfrm>
            <a:off x="309818" y="3437068"/>
            <a:ext cx="46624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u="sng" dirty="0"/>
              <a:t>For Vol (e.g. m</a:t>
            </a:r>
            <a:r>
              <a:rPr lang="en-US" u="sng" baseline="30000" dirty="0"/>
              <a:t>3</a:t>
            </a:r>
            <a:r>
              <a:rPr lang="en-US" u="sng" dirty="0"/>
              <a:t>) – Sum of Raster Area Weighted</a:t>
            </a:r>
          </a:p>
        </p:txBody>
      </p:sp>
      <p:sp>
        <p:nvSpPr>
          <p:cNvPr id="167" name="TextBox 166"/>
          <p:cNvSpPr txBox="1">
            <a:spLocks noChangeAspect="1"/>
          </p:cNvSpPr>
          <p:nvPr/>
        </p:nvSpPr>
        <p:spPr>
          <a:xfrm>
            <a:off x="1159228" y="5924114"/>
            <a:ext cx="23631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Sum = 900+50+2 = 952 m</a:t>
            </a:r>
            <a:r>
              <a:rPr lang="en-US" sz="1600" baseline="30000" dirty="0"/>
              <a:t>3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406253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0198" y="531561"/>
            <a:ext cx="1562100" cy="1228725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041" y="644784"/>
            <a:ext cx="1543050" cy="5705475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0773" y="727710"/>
            <a:ext cx="1352550" cy="647700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45564" y="861060"/>
            <a:ext cx="1019175" cy="381000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9" name="Straight Connector 8"/>
          <p:cNvCxnSpPr/>
          <p:nvPr/>
        </p:nvCxnSpPr>
        <p:spPr>
          <a:xfrm flipV="1">
            <a:off x="1031877" y="1116273"/>
            <a:ext cx="1345372" cy="102060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endCxn id="6" idx="1"/>
          </p:cNvCxnSpPr>
          <p:nvPr/>
        </p:nvCxnSpPr>
        <p:spPr>
          <a:xfrm flipV="1">
            <a:off x="3131248" y="1051560"/>
            <a:ext cx="1529525" cy="1905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endCxn id="7" idx="1"/>
          </p:cNvCxnSpPr>
          <p:nvPr/>
        </p:nvCxnSpPr>
        <p:spPr>
          <a:xfrm>
            <a:off x="5797296" y="941832"/>
            <a:ext cx="2148268" cy="10972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7" idx="2"/>
          </p:cNvCxnSpPr>
          <p:nvPr/>
        </p:nvCxnSpPr>
        <p:spPr>
          <a:xfrm>
            <a:off x="8455152" y="1242061"/>
            <a:ext cx="509587" cy="51822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5205413" y="1242060"/>
            <a:ext cx="203836" cy="29471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6" name="Picture 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28713" y="1760285"/>
            <a:ext cx="4733925" cy="4857750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06393" y="4199513"/>
            <a:ext cx="4308760" cy="534023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48146" y="2992059"/>
            <a:ext cx="3088818" cy="713388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35" name="Straight Connector 34"/>
          <p:cNvCxnSpPr/>
          <p:nvPr/>
        </p:nvCxnSpPr>
        <p:spPr>
          <a:xfrm flipH="1">
            <a:off x="2286031" y="1041359"/>
            <a:ext cx="415486" cy="188855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48921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9438" y="561023"/>
            <a:ext cx="1028700" cy="600075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1720" y="644784"/>
            <a:ext cx="1143000" cy="885825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0198" y="531561"/>
            <a:ext cx="1562100" cy="1228725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041" y="644784"/>
            <a:ext cx="1543050" cy="5705475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9" name="Straight Connector 8"/>
          <p:cNvCxnSpPr/>
          <p:nvPr/>
        </p:nvCxnSpPr>
        <p:spPr>
          <a:xfrm flipV="1">
            <a:off x="1031877" y="1116273"/>
            <a:ext cx="1345372" cy="102060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3131248" y="861060"/>
            <a:ext cx="1490472" cy="381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5643563" y="822006"/>
            <a:ext cx="128587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32203" y="320934"/>
            <a:ext cx="1743075" cy="1209675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77774" y="2527756"/>
            <a:ext cx="4829175" cy="1152525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23" name="Straight Connector 22"/>
          <p:cNvCxnSpPr>
            <a:stCxn id="10" idx="3"/>
            <a:endCxn id="12" idx="1"/>
          </p:cNvCxnSpPr>
          <p:nvPr/>
        </p:nvCxnSpPr>
        <p:spPr>
          <a:xfrm>
            <a:off x="7958138" y="861060"/>
            <a:ext cx="1274065" cy="6471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13" idx="0"/>
            <a:endCxn id="12" idx="2"/>
          </p:cNvCxnSpPr>
          <p:nvPr/>
        </p:nvCxnSpPr>
        <p:spPr>
          <a:xfrm flipV="1">
            <a:off x="8992363" y="1530610"/>
            <a:ext cx="1111379" cy="99714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77249" y="4071578"/>
            <a:ext cx="5219700" cy="2628900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40" name="Straight Connector 39"/>
          <p:cNvCxnSpPr>
            <a:stCxn id="24" idx="0"/>
          </p:cNvCxnSpPr>
          <p:nvPr/>
        </p:nvCxnSpPr>
        <p:spPr>
          <a:xfrm flipV="1">
            <a:off x="4987099" y="2656823"/>
            <a:ext cx="1590675" cy="141475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78798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1273461" y="160129"/>
            <a:ext cx="3596702" cy="3113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>
                <a:solidFill>
                  <a:srgbClr val="FF0000"/>
                </a:solidFill>
              </a:rPr>
              <a:t>Free Scale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5305988" y="1446004"/>
            <a:ext cx="3596702" cy="3113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>
                <a:solidFill>
                  <a:srgbClr val="FF0000"/>
                </a:solidFill>
              </a:rPr>
              <a:t>kmeans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8902690" y="2636444"/>
            <a:ext cx="3596702" cy="3113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>
                <a:solidFill>
                  <a:srgbClr val="FF0000"/>
                </a:solidFill>
              </a:rPr>
              <a:t>Equal breaks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r:link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80"/>
          <a:stretch/>
        </p:blipFill>
        <p:spPr>
          <a:xfrm>
            <a:off x="211035" y="593332"/>
            <a:ext cx="6172739" cy="4321007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 r:link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35" t="8147" r="16048" b="7477"/>
          <a:stretch/>
        </p:blipFill>
        <p:spPr>
          <a:xfrm>
            <a:off x="2321250" y="1770393"/>
            <a:ext cx="6236964" cy="4043169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48" r="16461" b="8121"/>
          <a:stretch/>
        </p:blipFill>
        <p:spPr>
          <a:xfrm>
            <a:off x="5859565" y="2947803"/>
            <a:ext cx="5752537" cy="3764983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194890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981512" y="1357527"/>
            <a:ext cx="2902591" cy="869918"/>
          </a:xfrm>
          <a:prstGeom prst="round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Integrated Assessment Modeling Ecosystems </a:t>
            </a:r>
          </a:p>
          <a:p>
            <a:pPr algn="ctr"/>
            <a:r>
              <a:rPr lang="en-US" dirty="0"/>
              <a:t>(e.g., GCAM)</a:t>
            </a:r>
          </a:p>
        </p:txBody>
      </p:sp>
      <p:pic>
        <p:nvPicPr>
          <p:cNvPr id="27" name="Picture 2" descr="https://lh4.googleusercontent.com/uH5u2EpjMo_KVWPtERWb-MxzKZYe5aRlfwIg01-9PCnf1wmOZJxb3AgGGQCImvKx06TeujmmJmexSOFLp9oYYdwQDMHl3QA-s_3xwV2xiD1b9fWj38qRB9MokXx7gsGxRpelmzHE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62" r="55977"/>
          <a:stretch/>
        </p:blipFill>
        <p:spPr bwMode="auto">
          <a:xfrm>
            <a:off x="4610451" y="2553024"/>
            <a:ext cx="3577107" cy="3883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Left-Right Arrow 2"/>
          <p:cNvSpPr/>
          <p:nvPr/>
        </p:nvSpPr>
        <p:spPr>
          <a:xfrm>
            <a:off x="3590007" y="4247945"/>
            <a:ext cx="848523" cy="387500"/>
          </a:xfrm>
          <a:prstGeom prst="leftRightArrow">
            <a:avLst/>
          </a:prstGeom>
          <a:solidFill>
            <a:schemeClr val="tx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Left-Right Arrow 27"/>
          <p:cNvSpPr/>
          <p:nvPr/>
        </p:nvSpPr>
        <p:spPr>
          <a:xfrm>
            <a:off x="8387340" y="4247945"/>
            <a:ext cx="848523" cy="387500"/>
          </a:xfrm>
          <a:prstGeom prst="leftRightArrow">
            <a:avLst/>
          </a:prstGeom>
          <a:solidFill>
            <a:schemeClr val="tx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6205871" y="2606189"/>
            <a:ext cx="62732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5944778" y="2618225"/>
            <a:ext cx="7264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/>
              <a:t>Metis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4717" y="2790855"/>
            <a:ext cx="2767427" cy="330168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55476" y="2913821"/>
            <a:ext cx="2533107" cy="2923285"/>
          </a:xfrm>
          <a:prstGeom prst="rect">
            <a:avLst/>
          </a:prstGeom>
        </p:spPr>
      </p:pic>
      <p:sp>
        <p:nvSpPr>
          <p:cNvPr id="17" name="Rounded Rectangle 16"/>
          <p:cNvSpPr/>
          <p:nvPr/>
        </p:nvSpPr>
        <p:spPr>
          <a:xfrm>
            <a:off x="4839944" y="1370455"/>
            <a:ext cx="2902591" cy="869918"/>
          </a:xfrm>
          <a:prstGeom prst="round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Aggregated Regional Nexus Model </a:t>
            </a:r>
          </a:p>
          <a:p>
            <a:pPr algn="ctr"/>
            <a:r>
              <a:rPr lang="en-US" dirty="0"/>
              <a:t>(Metis)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8698375" y="1384348"/>
            <a:ext cx="2902591" cy="869918"/>
          </a:xfrm>
          <a:prstGeom prst="round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High-Fidelity Sectoral Models </a:t>
            </a:r>
          </a:p>
          <a:p>
            <a:pPr algn="ctr"/>
            <a:r>
              <a:rPr lang="en-US" dirty="0"/>
              <a:t>(e.g., HydroBID)</a:t>
            </a:r>
          </a:p>
        </p:txBody>
      </p:sp>
    </p:spTree>
    <p:extLst>
      <p:ext uri="{BB962C8B-B14F-4D97-AF65-F5344CB8AC3E}">
        <p14:creationId xmlns:p14="http://schemas.microsoft.com/office/powerpoint/2010/main" val="2819814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ounded Rectangle 30"/>
          <p:cNvSpPr/>
          <p:nvPr/>
        </p:nvSpPr>
        <p:spPr>
          <a:xfrm>
            <a:off x="1091241" y="1403247"/>
            <a:ext cx="1523944" cy="462129"/>
          </a:xfrm>
          <a:prstGeom prst="round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Metis 1.0</a:t>
            </a:r>
          </a:p>
        </p:txBody>
      </p:sp>
      <p:sp>
        <p:nvSpPr>
          <p:cNvPr id="32" name="Rounded Rectangle 31"/>
          <p:cNvSpPr/>
          <p:nvPr/>
        </p:nvSpPr>
        <p:spPr>
          <a:xfrm>
            <a:off x="3959410" y="1403247"/>
            <a:ext cx="1523944" cy="462129"/>
          </a:xfrm>
          <a:prstGeom prst="round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Metis 2.0</a:t>
            </a:r>
          </a:p>
        </p:txBody>
      </p:sp>
      <p:sp>
        <p:nvSpPr>
          <p:cNvPr id="33" name="Rounded Rectangle 32"/>
          <p:cNvSpPr/>
          <p:nvPr/>
        </p:nvSpPr>
        <p:spPr>
          <a:xfrm>
            <a:off x="6827577" y="1403246"/>
            <a:ext cx="1523944" cy="462129"/>
          </a:xfrm>
          <a:prstGeom prst="round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Metis 3.0</a:t>
            </a:r>
          </a:p>
        </p:txBody>
      </p:sp>
      <p:sp>
        <p:nvSpPr>
          <p:cNvPr id="34" name="Rounded Rectangle 33"/>
          <p:cNvSpPr/>
          <p:nvPr/>
        </p:nvSpPr>
        <p:spPr>
          <a:xfrm>
            <a:off x="9695746" y="1403245"/>
            <a:ext cx="1523944" cy="462129"/>
          </a:xfrm>
          <a:prstGeom prst="round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Metis x</a:t>
            </a:r>
          </a:p>
        </p:txBody>
      </p:sp>
      <p:sp>
        <p:nvSpPr>
          <p:cNvPr id="35" name="Rounded Rectangle 34"/>
          <p:cNvSpPr/>
          <p:nvPr/>
        </p:nvSpPr>
        <p:spPr>
          <a:xfrm>
            <a:off x="1007663" y="3026524"/>
            <a:ext cx="1691097" cy="304527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Charts</a:t>
            </a:r>
          </a:p>
        </p:txBody>
      </p:sp>
      <p:sp>
        <p:nvSpPr>
          <p:cNvPr id="36" name="Rounded Rectangle 35"/>
          <p:cNvSpPr/>
          <p:nvPr/>
        </p:nvSpPr>
        <p:spPr>
          <a:xfrm>
            <a:off x="1007663" y="3689477"/>
            <a:ext cx="1691097" cy="304527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Maps</a:t>
            </a:r>
          </a:p>
        </p:txBody>
      </p:sp>
      <p:sp>
        <p:nvSpPr>
          <p:cNvPr id="37" name="Rounded Rectangle 36"/>
          <p:cNvSpPr/>
          <p:nvPr/>
        </p:nvSpPr>
        <p:spPr>
          <a:xfrm>
            <a:off x="1007663" y="4408729"/>
            <a:ext cx="1691097" cy="61268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Spatial Aggregation</a:t>
            </a:r>
          </a:p>
        </p:txBody>
      </p:sp>
      <p:sp>
        <p:nvSpPr>
          <p:cNvPr id="38" name="Rounded Rectangle 37"/>
          <p:cNvSpPr/>
          <p:nvPr/>
        </p:nvSpPr>
        <p:spPr>
          <a:xfrm>
            <a:off x="3875832" y="3026525"/>
            <a:ext cx="1691097" cy="304527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Links – I/O</a:t>
            </a:r>
          </a:p>
        </p:txBody>
      </p:sp>
      <p:sp>
        <p:nvSpPr>
          <p:cNvPr id="42" name="Rounded Rectangle 41"/>
          <p:cNvSpPr/>
          <p:nvPr/>
        </p:nvSpPr>
        <p:spPr>
          <a:xfrm>
            <a:off x="1144151" y="2316224"/>
            <a:ext cx="1418120" cy="25945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u="sng" dirty="0">
                <a:solidFill>
                  <a:schemeClr val="tx1"/>
                </a:solidFill>
              </a:rPr>
              <a:t>Visualize</a:t>
            </a:r>
          </a:p>
        </p:txBody>
      </p:sp>
      <p:sp>
        <p:nvSpPr>
          <p:cNvPr id="43" name="Rounded Rectangle 42"/>
          <p:cNvSpPr/>
          <p:nvPr/>
        </p:nvSpPr>
        <p:spPr>
          <a:xfrm>
            <a:off x="3875832" y="3689477"/>
            <a:ext cx="1691097" cy="304527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Calibration</a:t>
            </a:r>
          </a:p>
        </p:txBody>
      </p:sp>
      <p:sp>
        <p:nvSpPr>
          <p:cNvPr id="44" name="Rounded Rectangle 43"/>
          <p:cNvSpPr/>
          <p:nvPr/>
        </p:nvSpPr>
        <p:spPr>
          <a:xfrm>
            <a:off x="3875831" y="4339937"/>
            <a:ext cx="1691097" cy="304527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Forecasting</a:t>
            </a:r>
          </a:p>
        </p:txBody>
      </p:sp>
      <p:sp>
        <p:nvSpPr>
          <p:cNvPr id="45" name="Rounded Rectangle 44"/>
          <p:cNvSpPr/>
          <p:nvPr/>
        </p:nvSpPr>
        <p:spPr>
          <a:xfrm>
            <a:off x="4012318" y="2316224"/>
            <a:ext cx="1418120" cy="25945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u="sng" dirty="0">
                <a:solidFill>
                  <a:schemeClr val="tx1"/>
                </a:solidFill>
              </a:rPr>
              <a:t>Link</a:t>
            </a:r>
          </a:p>
        </p:txBody>
      </p:sp>
      <p:sp>
        <p:nvSpPr>
          <p:cNvPr id="46" name="Rounded Rectangle 45"/>
          <p:cNvSpPr/>
          <p:nvPr/>
        </p:nvSpPr>
        <p:spPr>
          <a:xfrm>
            <a:off x="6880489" y="2316224"/>
            <a:ext cx="1418120" cy="25945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u="sng" dirty="0">
                <a:solidFill>
                  <a:schemeClr val="tx1"/>
                </a:solidFill>
              </a:rPr>
              <a:t>Build</a:t>
            </a:r>
          </a:p>
        </p:txBody>
      </p:sp>
      <p:sp>
        <p:nvSpPr>
          <p:cNvPr id="48" name="Rounded Rectangle 47"/>
          <p:cNvSpPr/>
          <p:nvPr/>
        </p:nvSpPr>
        <p:spPr>
          <a:xfrm>
            <a:off x="6744001" y="3020016"/>
            <a:ext cx="1691097" cy="304527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Infrastructure</a:t>
            </a:r>
          </a:p>
        </p:txBody>
      </p:sp>
      <p:sp>
        <p:nvSpPr>
          <p:cNvPr id="49" name="Rounded Rectangle 48"/>
          <p:cNvSpPr/>
          <p:nvPr/>
        </p:nvSpPr>
        <p:spPr>
          <a:xfrm>
            <a:off x="6744001" y="3689477"/>
            <a:ext cx="1691097" cy="304527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Transfers</a:t>
            </a:r>
          </a:p>
        </p:txBody>
      </p:sp>
      <p:sp>
        <p:nvSpPr>
          <p:cNvPr id="50" name="Rounded Rectangle 49"/>
          <p:cNvSpPr/>
          <p:nvPr/>
        </p:nvSpPr>
        <p:spPr>
          <a:xfrm>
            <a:off x="9748657" y="2329455"/>
            <a:ext cx="1418120" cy="25945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0723574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>
          <a:xfrm>
            <a:off x="1399185" y="1169294"/>
            <a:ext cx="1691097" cy="304527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Charts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1396639" y="2138032"/>
            <a:ext cx="1691097" cy="304527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Maps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1396634" y="4080241"/>
            <a:ext cx="1691097" cy="304527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Data Prep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2" name="Rounded Rectangle 51"/>
          <p:cNvSpPr/>
          <p:nvPr/>
        </p:nvSpPr>
        <p:spPr>
          <a:xfrm>
            <a:off x="6185043" y="3901528"/>
            <a:ext cx="5132676" cy="661951"/>
          </a:xfrm>
          <a:prstGeom prst="roundRect">
            <a:avLst/>
          </a:prstGeom>
          <a:solidFill>
            <a:srgbClr val="CDF7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39" indent="-285739">
              <a:buFontTx/>
              <a:buChar char="-"/>
            </a:pPr>
            <a:r>
              <a:rPr lang="en-US" sz="1400" dirty="0">
                <a:solidFill>
                  <a:schemeClr val="tx1"/>
                </a:solidFill>
              </a:rPr>
              <a:t>Read GCAM data</a:t>
            </a:r>
          </a:p>
          <a:p>
            <a:pPr marL="285739" indent="-285739">
              <a:buFontTx/>
              <a:buChar char="-"/>
            </a:pPr>
            <a:r>
              <a:rPr lang="en-US" sz="1400" dirty="0">
                <a:solidFill>
                  <a:schemeClr val="tx1"/>
                </a:solidFill>
              </a:rPr>
              <a:t>Create tables for selected </a:t>
            </a:r>
            <a:r>
              <a:rPr lang="en-US" sz="1400" dirty="0" smtClean="0">
                <a:solidFill>
                  <a:schemeClr val="tx1"/>
                </a:solidFill>
              </a:rPr>
              <a:t>parameters in appropriate format</a:t>
            </a:r>
            <a:endParaRPr lang="en-US" sz="1400" dirty="0">
              <a:solidFill>
                <a:schemeClr val="tx1"/>
              </a:solidFill>
            </a:endParaRPr>
          </a:p>
          <a:p>
            <a:pPr marL="285739" indent="-285739">
              <a:buFontTx/>
              <a:buChar char="-"/>
            </a:pPr>
            <a:r>
              <a:rPr lang="en-US" sz="1400" dirty="0">
                <a:solidFill>
                  <a:schemeClr val="tx1"/>
                </a:solidFill>
              </a:rPr>
              <a:t>Create templates for stakeholder local data</a:t>
            </a:r>
          </a:p>
        </p:txBody>
      </p:sp>
      <p:sp>
        <p:nvSpPr>
          <p:cNvPr id="53" name="Rounded Rectangle 52"/>
          <p:cNvSpPr/>
          <p:nvPr/>
        </p:nvSpPr>
        <p:spPr>
          <a:xfrm>
            <a:off x="6187590" y="998147"/>
            <a:ext cx="5130134" cy="657306"/>
          </a:xfrm>
          <a:prstGeom prst="roundRect">
            <a:avLst/>
          </a:prstGeom>
          <a:solidFill>
            <a:srgbClr val="CDF7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39" indent="-285739">
              <a:buFontTx/>
              <a:buChar char="-"/>
            </a:pPr>
            <a:r>
              <a:rPr lang="en-US" sz="1400" dirty="0">
                <a:solidFill>
                  <a:schemeClr val="tx1"/>
                </a:solidFill>
              </a:rPr>
              <a:t>Create charts for each region, scenario</a:t>
            </a:r>
          </a:p>
          <a:p>
            <a:pPr marL="285739" indent="-285739">
              <a:buFontTx/>
              <a:buChar char="-"/>
            </a:pPr>
            <a:r>
              <a:rPr lang="en-US" sz="1400" dirty="0">
                <a:solidFill>
                  <a:schemeClr val="tx1"/>
                </a:solidFill>
              </a:rPr>
              <a:t>Create diff-plots to compare scenarios</a:t>
            </a:r>
          </a:p>
          <a:p>
            <a:pPr marL="285739" indent="-285739">
              <a:buFontTx/>
              <a:buChar char="-"/>
            </a:pPr>
            <a:r>
              <a:rPr lang="en-US" sz="1400" dirty="0">
                <a:solidFill>
                  <a:schemeClr val="tx1"/>
                </a:solidFill>
              </a:rPr>
              <a:t>Create combined plots to compare regions</a:t>
            </a:r>
          </a:p>
        </p:txBody>
      </p:sp>
      <p:sp>
        <p:nvSpPr>
          <p:cNvPr id="54" name="Rounded Rectangle 53"/>
          <p:cNvSpPr/>
          <p:nvPr/>
        </p:nvSpPr>
        <p:spPr>
          <a:xfrm>
            <a:off x="6185043" y="1961643"/>
            <a:ext cx="5132681" cy="657306"/>
          </a:xfrm>
          <a:prstGeom prst="roundRect">
            <a:avLst/>
          </a:prstGeom>
          <a:solidFill>
            <a:srgbClr val="CDF7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39" indent="-285739">
              <a:buFontTx/>
              <a:buChar char="-"/>
            </a:pPr>
            <a:r>
              <a:rPr lang="en-US" sz="1400" dirty="0" smtClean="0">
                <a:solidFill>
                  <a:schemeClr val="tx1"/>
                </a:solidFill>
              </a:rPr>
              <a:t>Create maps showing regional and sub-regional boundaries</a:t>
            </a:r>
            <a:endParaRPr lang="en-US" sz="1400" dirty="0">
              <a:solidFill>
                <a:schemeClr val="tx1"/>
              </a:solidFill>
            </a:endParaRPr>
          </a:p>
          <a:p>
            <a:pPr marL="285739" indent="-285739">
              <a:buFontTx/>
              <a:buChar char="-"/>
            </a:pPr>
            <a:r>
              <a:rPr lang="en-US" sz="1400" dirty="0" smtClean="0">
                <a:solidFill>
                  <a:schemeClr val="tx1"/>
                </a:solidFill>
              </a:rPr>
              <a:t>Create raster and polygon maps to show parameters </a:t>
            </a:r>
          </a:p>
          <a:p>
            <a:pPr marL="285739" indent="-285739">
              <a:buFontTx/>
              <a:buChar char="-"/>
            </a:pPr>
            <a:r>
              <a:rPr lang="en-US" sz="1400" dirty="0" smtClean="0">
                <a:solidFill>
                  <a:schemeClr val="tx1"/>
                </a:solidFill>
              </a:rPr>
              <a:t>Create </a:t>
            </a:r>
            <a:r>
              <a:rPr lang="en-US" sz="1400" dirty="0">
                <a:solidFill>
                  <a:schemeClr val="tx1"/>
                </a:solidFill>
              </a:rPr>
              <a:t>diff-maps to compare </a:t>
            </a:r>
            <a:r>
              <a:rPr lang="en-US" sz="1400" dirty="0" smtClean="0">
                <a:solidFill>
                  <a:schemeClr val="tx1"/>
                </a:solidFill>
              </a:rPr>
              <a:t>scenarios</a:t>
            </a: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57" name="Straight Connector 56"/>
          <p:cNvCxnSpPr>
            <a:stCxn id="52" idx="1"/>
            <a:endCxn id="40" idx="3"/>
          </p:cNvCxnSpPr>
          <p:nvPr/>
        </p:nvCxnSpPr>
        <p:spPr>
          <a:xfrm flipH="1">
            <a:off x="3087731" y="4232504"/>
            <a:ext cx="3097312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53" idx="1"/>
            <a:endCxn id="9" idx="3"/>
          </p:cNvCxnSpPr>
          <p:nvPr/>
        </p:nvCxnSpPr>
        <p:spPr>
          <a:xfrm flipH="1" flipV="1">
            <a:off x="3090282" y="1321558"/>
            <a:ext cx="3097308" cy="524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/>
          <p:cNvCxnSpPr>
            <a:stCxn id="54" idx="1"/>
            <a:endCxn id="10" idx="3"/>
          </p:cNvCxnSpPr>
          <p:nvPr/>
        </p:nvCxnSpPr>
        <p:spPr>
          <a:xfrm flipH="1">
            <a:off x="3087736" y="2290296"/>
            <a:ext cx="309730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1" name="Rounded Rectangle 100"/>
          <p:cNvSpPr/>
          <p:nvPr/>
        </p:nvSpPr>
        <p:spPr>
          <a:xfrm>
            <a:off x="3605984" y="3998901"/>
            <a:ext cx="2060800" cy="461484"/>
          </a:xfrm>
          <a:prstGeom prst="roundRect">
            <a:avLst/>
          </a:prstGeom>
          <a:solidFill>
            <a:srgbClr val="FFE7D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39" indent="-285739">
              <a:buFontTx/>
              <a:buChar char="-"/>
            </a:pPr>
            <a:r>
              <a:rPr lang="en-US" sz="1400" dirty="0" smtClean="0">
                <a:solidFill>
                  <a:schemeClr val="tx1"/>
                </a:solidFill>
              </a:rPr>
              <a:t>metis.readgcam.R</a:t>
            </a:r>
          </a:p>
          <a:p>
            <a:pPr marL="285739" indent="-285739">
              <a:buFontTx/>
              <a:buChar char="-"/>
            </a:pPr>
            <a:r>
              <a:rPr lang="en-US" sz="1400" dirty="0">
                <a:solidFill>
                  <a:schemeClr val="tx1"/>
                </a:solidFill>
              </a:rPr>
              <a:t>m</a:t>
            </a:r>
            <a:r>
              <a:rPr lang="en-US" sz="1400" dirty="0" smtClean="0">
                <a:solidFill>
                  <a:schemeClr val="tx1"/>
                </a:solidFill>
              </a:rPr>
              <a:t>etis.prepGrid.R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02" name="Rounded Rectangle 101"/>
          <p:cNvSpPr/>
          <p:nvPr/>
        </p:nvSpPr>
        <p:spPr>
          <a:xfrm>
            <a:off x="3605989" y="1106514"/>
            <a:ext cx="2220506" cy="377526"/>
          </a:xfrm>
          <a:prstGeom prst="roundRect">
            <a:avLst/>
          </a:prstGeom>
          <a:solidFill>
            <a:srgbClr val="FFE7D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39" indent="-285739">
              <a:buFontTx/>
              <a:buChar char="-"/>
            </a:pPr>
            <a:r>
              <a:rPr lang="en-US" sz="1400" dirty="0">
                <a:solidFill>
                  <a:schemeClr val="tx1"/>
                </a:solidFill>
              </a:rPr>
              <a:t>metis.chartsProcess.R</a:t>
            </a:r>
          </a:p>
          <a:p>
            <a:pPr marL="285739" indent="-285739">
              <a:buFontTx/>
              <a:buChar char="-"/>
            </a:pPr>
            <a:r>
              <a:rPr lang="en-US" sz="1400" dirty="0">
                <a:solidFill>
                  <a:schemeClr val="tx1"/>
                </a:solidFill>
              </a:rPr>
              <a:t>metis.chart.R</a:t>
            </a:r>
          </a:p>
        </p:txBody>
      </p:sp>
      <p:sp>
        <p:nvSpPr>
          <p:cNvPr id="103" name="Rounded Rectangle 102"/>
          <p:cNvSpPr/>
          <p:nvPr/>
        </p:nvSpPr>
        <p:spPr>
          <a:xfrm>
            <a:off x="3605987" y="1919446"/>
            <a:ext cx="2217962" cy="741698"/>
          </a:xfrm>
          <a:prstGeom prst="roundRect">
            <a:avLst/>
          </a:prstGeom>
          <a:solidFill>
            <a:srgbClr val="FFE7D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39" indent="-285739">
              <a:buFontTx/>
              <a:buChar char="-"/>
            </a:pPr>
            <a:r>
              <a:rPr lang="en-US" sz="1400" dirty="0" smtClean="0">
                <a:solidFill>
                  <a:schemeClr val="tx1"/>
                </a:solidFill>
              </a:rPr>
              <a:t>metis.boundaries</a:t>
            </a:r>
            <a:endParaRPr lang="en-US" sz="1400" dirty="0">
              <a:solidFill>
                <a:schemeClr val="tx1"/>
              </a:solidFill>
            </a:endParaRPr>
          </a:p>
          <a:p>
            <a:pPr marL="285739" indent="-285739">
              <a:buFontTx/>
              <a:buChar char="-"/>
            </a:pPr>
            <a:r>
              <a:rPr lang="en-US" sz="1400" dirty="0">
                <a:solidFill>
                  <a:schemeClr val="tx1"/>
                </a:solidFill>
              </a:rPr>
              <a:t>metis.mapsProcess.R</a:t>
            </a:r>
          </a:p>
          <a:p>
            <a:pPr marL="285739" indent="-285739">
              <a:buFontTx/>
              <a:buChar char="-"/>
            </a:pPr>
            <a:r>
              <a:rPr lang="en-US" sz="1400" dirty="0">
                <a:solidFill>
                  <a:schemeClr val="tx1"/>
                </a:solidFill>
              </a:rPr>
              <a:t>metis.map.R</a:t>
            </a:r>
          </a:p>
        </p:txBody>
      </p:sp>
      <p:sp>
        <p:nvSpPr>
          <p:cNvPr id="104" name="Rounded Rectangle 103"/>
          <p:cNvSpPr/>
          <p:nvPr/>
        </p:nvSpPr>
        <p:spPr>
          <a:xfrm>
            <a:off x="3932420" y="403887"/>
            <a:ext cx="1418120" cy="25945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u="sng" dirty="0">
                <a:solidFill>
                  <a:schemeClr val="tx1"/>
                </a:solidFill>
              </a:rPr>
              <a:t>Key Functions</a:t>
            </a:r>
          </a:p>
        </p:txBody>
      </p:sp>
      <p:sp>
        <p:nvSpPr>
          <p:cNvPr id="110" name="Rounded Rectangle 109"/>
          <p:cNvSpPr/>
          <p:nvPr/>
        </p:nvSpPr>
        <p:spPr>
          <a:xfrm>
            <a:off x="7620948" y="403887"/>
            <a:ext cx="1418120" cy="25945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u="sng" dirty="0">
                <a:solidFill>
                  <a:schemeClr val="tx1"/>
                </a:solidFill>
              </a:rPr>
              <a:t>Descriptions</a:t>
            </a:r>
          </a:p>
        </p:txBody>
      </p:sp>
      <p:sp>
        <p:nvSpPr>
          <p:cNvPr id="111" name="Rounded Rectangle 110"/>
          <p:cNvSpPr/>
          <p:nvPr/>
        </p:nvSpPr>
        <p:spPr>
          <a:xfrm>
            <a:off x="1586260" y="403887"/>
            <a:ext cx="1418120" cy="25945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u="sng" dirty="0">
                <a:solidFill>
                  <a:schemeClr val="tx1"/>
                </a:solidFill>
              </a:rPr>
              <a:t>Modules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1399186" y="2938032"/>
            <a:ext cx="1691097" cy="61237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Spatial Aggregation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6187591" y="2915569"/>
            <a:ext cx="5132680" cy="657306"/>
          </a:xfrm>
          <a:prstGeom prst="roundRect">
            <a:avLst/>
          </a:prstGeom>
          <a:solidFill>
            <a:srgbClr val="CDF7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39" indent="-285739">
              <a:buFontTx/>
              <a:buChar char="-"/>
            </a:pPr>
            <a:r>
              <a:rPr lang="en-US" sz="1400" dirty="0">
                <a:solidFill>
                  <a:schemeClr val="tx1"/>
                </a:solidFill>
              </a:rPr>
              <a:t>Aggregate gridded data to given boundary </a:t>
            </a:r>
            <a:r>
              <a:rPr lang="en-US" sz="1400" dirty="0" smtClean="0">
                <a:solidFill>
                  <a:schemeClr val="tx1"/>
                </a:solidFill>
              </a:rPr>
              <a:t>shapefile</a:t>
            </a:r>
          </a:p>
          <a:p>
            <a:pPr marL="285739" indent="-285739">
              <a:buFontTx/>
              <a:buChar char="-"/>
            </a:pPr>
            <a:r>
              <a:rPr lang="en-US" sz="1400" dirty="0" smtClean="0">
                <a:solidFill>
                  <a:schemeClr val="tx1"/>
                </a:solidFill>
              </a:rPr>
              <a:t>Overlay grid cells over region boundaries</a:t>
            </a: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23" name="Straight Connector 22"/>
          <p:cNvCxnSpPr>
            <a:stCxn id="22" idx="1"/>
            <a:endCxn id="21" idx="3"/>
          </p:cNvCxnSpPr>
          <p:nvPr/>
        </p:nvCxnSpPr>
        <p:spPr>
          <a:xfrm flipH="1">
            <a:off x="3090283" y="3244222"/>
            <a:ext cx="309730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Rounded Rectangle 23"/>
          <p:cNvSpPr/>
          <p:nvPr/>
        </p:nvSpPr>
        <p:spPr>
          <a:xfrm>
            <a:off x="3608535" y="3090296"/>
            <a:ext cx="2217962" cy="307850"/>
          </a:xfrm>
          <a:prstGeom prst="roundRect">
            <a:avLst/>
          </a:prstGeom>
          <a:solidFill>
            <a:srgbClr val="FFE7D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39" indent="-285739">
              <a:buFontTx/>
              <a:buChar char="-"/>
            </a:pPr>
            <a:r>
              <a:rPr lang="en-US" sz="1400" dirty="0" smtClean="0">
                <a:solidFill>
                  <a:schemeClr val="tx1"/>
                </a:solidFill>
              </a:rPr>
              <a:t>metis.grid2poly</a:t>
            </a:r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79485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9" name="Straight Connector 118"/>
          <p:cNvCxnSpPr/>
          <p:nvPr/>
        </p:nvCxnSpPr>
        <p:spPr>
          <a:xfrm flipH="1">
            <a:off x="2233903" y="1715822"/>
            <a:ext cx="483816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/>
          <p:nvPr/>
        </p:nvCxnSpPr>
        <p:spPr>
          <a:xfrm flipH="1">
            <a:off x="1928202" y="3100172"/>
            <a:ext cx="483816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Rounded Rectangle 3"/>
          <p:cNvSpPr/>
          <p:nvPr/>
        </p:nvSpPr>
        <p:spPr>
          <a:xfrm>
            <a:off x="4027354" y="1534711"/>
            <a:ext cx="1950973" cy="31200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metis.readgcam.R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811682" y="2804940"/>
            <a:ext cx="2388522" cy="590466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metis.chartsProcess.R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metis.chart.R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1183343" y="1450791"/>
            <a:ext cx="1626705" cy="49986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GCAM database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Query File </a:t>
            </a:r>
          </a:p>
        </p:txBody>
      </p:sp>
      <p:grpSp>
        <p:nvGrpSpPr>
          <p:cNvPr id="39" name="Group 38"/>
          <p:cNvGrpSpPr/>
          <p:nvPr/>
        </p:nvGrpSpPr>
        <p:grpSpPr>
          <a:xfrm>
            <a:off x="6568411" y="2595717"/>
            <a:ext cx="5110739" cy="1441563"/>
            <a:chOff x="5980933" y="1955276"/>
            <a:chExt cx="5110739" cy="1441563"/>
          </a:xfrm>
        </p:grpSpPr>
        <p:grpSp>
          <p:nvGrpSpPr>
            <p:cNvPr id="27" name="Group 26"/>
            <p:cNvGrpSpPr>
              <a:grpSpLocks noChangeAspect="1"/>
            </p:cNvGrpSpPr>
            <p:nvPr/>
          </p:nvGrpSpPr>
          <p:grpSpPr>
            <a:xfrm>
              <a:off x="5980933" y="1955276"/>
              <a:ext cx="5110739" cy="1441563"/>
              <a:chOff x="5870448" y="348048"/>
              <a:chExt cx="5110739" cy="1441563"/>
            </a:xfrm>
          </p:grpSpPr>
          <p:sp>
            <p:nvSpPr>
              <p:cNvPr id="28" name="Rounded Rectangle 27"/>
              <p:cNvSpPr/>
              <p:nvPr/>
            </p:nvSpPr>
            <p:spPr>
              <a:xfrm>
                <a:off x="5870448" y="512763"/>
                <a:ext cx="5110739" cy="1276848"/>
              </a:xfrm>
              <a:prstGeom prst="round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ounded Rectangle 28"/>
              <p:cNvSpPr/>
              <p:nvPr/>
            </p:nvSpPr>
            <p:spPr>
              <a:xfrm>
                <a:off x="8097448" y="348048"/>
                <a:ext cx="802286" cy="518785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600" u="sng" dirty="0">
                    <a:solidFill>
                      <a:schemeClr val="tx1"/>
                    </a:solidFill>
                  </a:rPr>
                  <a:t>Charts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898988" y="2379420"/>
              <a:ext cx="2051833" cy="908648"/>
            </a:xfrm>
            <a:prstGeom prst="rect">
              <a:avLst/>
            </a:prstGeom>
          </p:spPr>
        </p:pic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36636" y="2380000"/>
              <a:ext cx="1206898" cy="908069"/>
            </a:xfrm>
            <a:prstGeom prst="rect">
              <a:avLst/>
            </a:prstGeom>
          </p:spPr>
        </p:pic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508405" y="2379999"/>
              <a:ext cx="1215416" cy="908069"/>
            </a:xfrm>
            <a:prstGeom prst="rect">
              <a:avLst/>
            </a:prstGeom>
          </p:spPr>
        </p:pic>
      </p:grpSp>
      <p:grpSp>
        <p:nvGrpSpPr>
          <p:cNvPr id="45" name="Group 44"/>
          <p:cNvGrpSpPr/>
          <p:nvPr/>
        </p:nvGrpSpPr>
        <p:grpSpPr>
          <a:xfrm>
            <a:off x="6446323" y="936607"/>
            <a:ext cx="5232826" cy="1404084"/>
            <a:chOff x="6025896" y="533680"/>
            <a:chExt cx="5232826" cy="1404084"/>
          </a:xfrm>
        </p:grpSpPr>
        <p:grpSp>
          <p:nvGrpSpPr>
            <p:cNvPr id="21" name="Group 20"/>
            <p:cNvGrpSpPr>
              <a:grpSpLocks noChangeAspect="1"/>
            </p:cNvGrpSpPr>
            <p:nvPr/>
          </p:nvGrpSpPr>
          <p:grpSpPr>
            <a:xfrm>
              <a:off x="6025896" y="533680"/>
              <a:ext cx="5232826" cy="1404084"/>
              <a:chOff x="6062472" y="385527"/>
              <a:chExt cx="5232826" cy="1404084"/>
            </a:xfrm>
          </p:grpSpPr>
          <p:sp>
            <p:nvSpPr>
              <p:cNvPr id="20" name="Rounded Rectangle 19"/>
              <p:cNvSpPr/>
              <p:nvPr/>
            </p:nvSpPr>
            <p:spPr>
              <a:xfrm>
                <a:off x="6062472" y="512763"/>
                <a:ext cx="5232629" cy="1276848"/>
              </a:xfrm>
              <a:prstGeom prst="round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ounded Rectangle 13"/>
              <p:cNvSpPr/>
              <p:nvPr/>
            </p:nvSpPr>
            <p:spPr>
              <a:xfrm>
                <a:off x="7501074" y="385527"/>
                <a:ext cx="1927996" cy="518785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600" u="sng" dirty="0">
                    <a:solidFill>
                      <a:schemeClr val="tx1"/>
                    </a:solidFill>
                  </a:rPr>
                  <a:t>Standardized Tables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Rounded Rectangle 16"/>
              <p:cNvSpPr/>
              <p:nvPr/>
            </p:nvSpPr>
            <p:spPr>
              <a:xfrm>
                <a:off x="6440669" y="666937"/>
                <a:ext cx="1927996" cy="518785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600" dirty="0">
                    <a:solidFill>
                      <a:schemeClr val="tx1"/>
                    </a:solidFill>
                  </a:rPr>
                  <a:t>1. Default Values</a:t>
                </a:r>
              </a:p>
            </p:txBody>
          </p:sp>
          <p:sp>
            <p:nvSpPr>
              <p:cNvPr id="19" name="Rounded Rectangle 18"/>
              <p:cNvSpPr/>
              <p:nvPr/>
            </p:nvSpPr>
            <p:spPr>
              <a:xfrm>
                <a:off x="8792713" y="654656"/>
                <a:ext cx="2502585" cy="518785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600" dirty="0">
                    <a:solidFill>
                      <a:schemeClr val="tx1"/>
                    </a:solidFill>
                  </a:rPr>
                  <a:t>2. Blank Template for users</a:t>
                </a:r>
              </a:p>
            </p:txBody>
          </p:sp>
        </p:grpSp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118007" y="1202417"/>
              <a:ext cx="2372326" cy="638524"/>
            </a:xfrm>
            <a:prstGeom prst="rect">
              <a:avLst/>
            </a:prstGeom>
          </p:spPr>
        </p:pic>
        <p:pic>
          <p:nvPicPr>
            <p:cNvPr id="44" name="Picture 4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821266" y="1196417"/>
              <a:ext cx="2372326" cy="638524"/>
            </a:xfrm>
            <a:prstGeom prst="rect">
              <a:avLst/>
            </a:prstGeom>
          </p:spPr>
        </p:pic>
      </p:grpSp>
      <p:grpSp>
        <p:nvGrpSpPr>
          <p:cNvPr id="47" name="Group 46"/>
          <p:cNvGrpSpPr/>
          <p:nvPr/>
        </p:nvGrpSpPr>
        <p:grpSpPr>
          <a:xfrm>
            <a:off x="633116" y="2450097"/>
            <a:ext cx="2693273" cy="1076986"/>
            <a:chOff x="296232" y="1234871"/>
            <a:chExt cx="2693273" cy="1076986"/>
          </a:xfrm>
        </p:grpSpPr>
        <p:grpSp>
          <p:nvGrpSpPr>
            <p:cNvPr id="25" name="Group 24"/>
            <p:cNvGrpSpPr>
              <a:grpSpLocks noChangeAspect="1"/>
            </p:cNvGrpSpPr>
            <p:nvPr/>
          </p:nvGrpSpPr>
          <p:grpSpPr>
            <a:xfrm>
              <a:off x="296232" y="1234871"/>
              <a:ext cx="2693273" cy="1076986"/>
              <a:chOff x="122496" y="1483334"/>
              <a:chExt cx="2693273" cy="1076986"/>
            </a:xfrm>
          </p:grpSpPr>
          <p:sp>
            <p:nvSpPr>
              <p:cNvPr id="24" name="Rounded Rectangle 23"/>
              <p:cNvSpPr/>
              <p:nvPr/>
            </p:nvSpPr>
            <p:spPr>
              <a:xfrm>
                <a:off x="122496" y="1618488"/>
                <a:ext cx="2643693" cy="941832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ounded Rectangle 22"/>
              <p:cNvSpPr/>
              <p:nvPr/>
            </p:nvSpPr>
            <p:spPr>
              <a:xfrm>
                <a:off x="313184" y="1483334"/>
                <a:ext cx="2502585" cy="518785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600" u="sng" dirty="0">
                    <a:solidFill>
                      <a:schemeClr val="tx1"/>
                    </a:solidFill>
                  </a:rPr>
                  <a:t>Any Standardized Table</a:t>
                </a:r>
              </a:p>
            </p:txBody>
          </p:sp>
        </p:grpSp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05155" y="1618502"/>
              <a:ext cx="2372326" cy="638524"/>
            </a:xfrm>
            <a:prstGeom prst="rect">
              <a:avLst/>
            </a:prstGeom>
          </p:spPr>
        </p:pic>
      </p:grpSp>
      <p:cxnSp>
        <p:nvCxnSpPr>
          <p:cNvPr id="83" name="Elbow Connector 82"/>
          <p:cNvCxnSpPr>
            <a:endCxn id="24" idx="0"/>
          </p:cNvCxnSpPr>
          <p:nvPr/>
        </p:nvCxnSpPr>
        <p:spPr>
          <a:xfrm rot="10800000" flipV="1">
            <a:off x="1954964" y="2084919"/>
            <a:ext cx="4491163" cy="500332"/>
          </a:xfrm>
          <a:prstGeom prst="bentConnector2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4133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2" name="Straight Connector 91"/>
          <p:cNvCxnSpPr/>
          <p:nvPr/>
        </p:nvCxnSpPr>
        <p:spPr>
          <a:xfrm flipH="1">
            <a:off x="2088134" y="1488934"/>
            <a:ext cx="734543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2" name="Straight Connector 121"/>
          <p:cNvCxnSpPr/>
          <p:nvPr/>
        </p:nvCxnSpPr>
        <p:spPr>
          <a:xfrm flipH="1">
            <a:off x="3285953" y="5228134"/>
            <a:ext cx="483816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/>
          <p:nvPr/>
        </p:nvCxnSpPr>
        <p:spPr>
          <a:xfrm flipH="1">
            <a:off x="2394749" y="3333638"/>
            <a:ext cx="483816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Rounded Rectangle 5"/>
          <p:cNvSpPr/>
          <p:nvPr/>
        </p:nvSpPr>
        <p:spPr>
          <a:xfrm>
            <a:off x="4053875" y="3044925"/>
            <a:ext cx="2099098" cy="59769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</a:t>
            </a:r>
            <a:r>
              <a:rPr lang="en-US" dirty="0" smtClean="0">
                <a:solidFill>
                  <a:schemeClr val="tx1"/>
                </a:solidFill>
              </a:rPr>
              <a:t>etis.boundaries.R metis.grid2poly.R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4077662" y="4953138"/>
            <a:ext cx="2427919" cy="53673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metis.mapsProcess.R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metis.maps.R</a:t>
            </a:r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52" name="Group 51"/>
          <p:cNvGrpSpPr/>
          <p:nvPr/>
        </p:nvGrpSpPr>
        <p:grpSpPr>
          <a:xfrm>
            <a:off x="412411" y="2614963"/>
            <a:ext cx="3384404" cy="1437350"/>
            <a:chOff x="37949" y="2526164"/>
            <a:chExt cx="3384404" cy="1437350"/>
          </a:xfrm>
        </p:grpSpPr>
        <p:sp>
          <p:nvSpPr>
            <p:cNvPr id="49" name="Rounded Rectangle 48"/>
            <p:cNvSpPr/>
            <p:nvPr/>
          </p:nvSpPr>
          <p:spPr>
            <a:xfrm>
              <a:off x="37949" y="2526164"/>
              <a:ext cx="3299611" cy="1437350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1" name="Picture 40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43" t="20175" r="33076" b="20825"/>
            <a:stretch/>
          </p:blipFill>
          <p:spPr>
            <a:xfrm>
              <a:off x="2271392" y="2999529"/>
              <a:ext cx="893902" cy="872374"/>
            </a:xfrm>
            <a:prstGeom prst="rect">
              <a:avLst/>
            </a:prstGeom>
          </p:spPr>
        </p:pic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2048" y="3208549"/>
              <a:ext cx="1999767" cy="546105"/>
            </a:xfrm>
            <a:prstGeom prst="rect">
              <a:avLst/>
            </a:prstGeom>
          </p:spPr>
        </p:pic>
        <p:sp>
          <p:nvSpPr>
            <p:cNvPr id="50" name="Rounded Rectangle 49"/>
            <p:cNvSpPr/>
            <p:nvPr/>
          </p:nvSpPr>
          <p:spPr>
            <a:xfrm>
              <a:off x="165603" y="2650348"/>
              <a:ext cx="1702982" cy="518785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u="sng" dirty="0">
                  <a:solidFill>
                    <a:schemeClr val="tx1"/>
                  </a:solidFill>
                </a:rPr>
                <a:t>Any Standardized Grid Table</a:t>
              </a:r>
            </a:p>
          </p:txBody>
        </p:sp>
        <p:sp>
          <p:nvSpPr>
            <p:cNvPr id="51" name="Rounded Rectangle 50"/>
            <p:cNvSpPr/>
            <p:nvPr/>
          </p:nvSpPr>
          <p:spPr>
            <a:xfrm>
              <a:off x="2014332" y="2565580"/>
              <a:ext cx="1408021" cy="518785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u="sng" dirty="0">
                  <a:solidFill>
                    <a:schemeClr val="tx1"/>
                  </a:solidFill>
                </a:rPr>
                <a:t>Any Shapefile</a:t>
              </a:r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6484360" y="2659572"/>
            <a:ext cx="5297126" cy="1391220"/>
            <a:chOff x="6675120" y="3744424"/>
            <a:chExt cx="5297126" cy="1391220"/>
          </a:xfrm>
        </p:grpSpPr>
        <p:grpSp>
          <p:nvGrpSpPr>
            <p:cNvPr id="61" name="Group 60"/>
            <p:cNvGrpSpPr>
              <a:grpSpLocks noChangeAspect="1"/>
            </p:cNvGrpSpPr>
            <p:nvPr/>
          </p:nvGrpSpPr>
          <p:grpSpPr>
            <a:xfrm>
              <a:off x="6675120" y="3744424"/>
              <a:ext cx="5297126" cy="1391220"/>
              <a:chOff x="5998172" y="394540"/>
              <a:chExt cx="5297126" cy="1391220"/>
            </a:xfrm>
          </p:grpSpPr>
          <p:sp>
            <p:nvSpPr>
              <p:cNvPr id="64" name="Rounded Rectangle 63"/>
              <p:cNvSpPr/>
              <p:nvPr/>
            </p:nvSpPr>
            <p:spPr>
              <a:xfrm>
                <a:off x="5998172" y="512763"/>
                <a:ext cx="5297126" cy="1272997"/>
              </a:xfrm>
              <a:prstGeom prst="round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ounded Rectangle 64"/>
              <p:cNvSpPr/>
              <p:nvPr/>
            </p:nvSpPr>
            <p:spPr>
              <a:xfrm>
                <a:off x="7364910" y="394540"/>
                <a:ext cx="2621042" cy="518785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600" u="sng" dirty="0">
                    <a:solidFill>
                      <a:schemeClr val="tx1"/>
                    </a:solidFill>
                  </a:rPr>
                  <a:t>Standardized Polygon Tables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6" name="Rounded Rectangle 65"/>
              <p:cNvSpPr/>
              <p:nvPr/>
            </p:nvSpPr>
            <p:spPr>
              <a:xfrm>
                <a:off x="6440669" y="666937"/>
                <a:ext cx="1927996" cy="518785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600" dirty="0">
                    <a:solidFill>
                      <a:schemeClr val="tx1"/>
                    </a:solidFill>
                  </a:rPr>
                  <a:t>1. Default Values</a:t>
                </a:r>
              </a:p>
            </p:txBody>
          </p:sp>
          <p:sp>
            <p:nvSpPr>
              <p:cNvPr id="67" name="Rounded Rectangle 66"/>
              <p:cNvSpPr/>
              <p:nvPr/>
            </p:nvSpPr>
            <p:spPr>
              <a:xfrm>
                <a:off x="8792713" y="654656"/>
                <a:ext cx="2502585" cy="518785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600" dirty="0">
                    <a:solidFill>
                      <a:schemeClr val="tx1"/>
                    </a:solidFill>
                  </a:rPr>
                  <a:t>2. Blank Template for users</a:t>
                </a:r>
              </a:p>
            </p:txBody>
          </p:sp>
        </p:grpSp>
        <p:pic>
          <p:nvPicPr>
            <p:cNvPr id="68" name="Picture 6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85116" y="4408939"/>
              <a:ext cx="2397702" cy="659486"/>
            </a:xfrm>
            <a:prstGeom prst="rect">
              <a:avLst/>
            </a:prstGeom>
          </p:spPr>
        </p:pic>
        <p:pic>
          <p:nvPicPr>
            <p:cNvPr id="69" name="Picture 6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521182" y="4397724"/>
              <a:ext cx="2397702" cy="659486"/>
            </a:xfrm>
            <a:prstGeom prst="rect">
              <a:avLst/>
            </a:prstGeom>
          </p:spPr>
        </p:pic>
      </p:grpSp>
      <p:grpSp>
        <p:nvGrpSpPr>
          <p:cNvPr id="70" name="Group 69"/>
          <p:cNvGrpSpPr/>
          <p:nvPr/>
        </p:nvGrpSpPr>
        <p:grpSpPr>
          <a:xfrm>
            <a:off x="438329" y="4431300"/>
            <a:ext cx="3389190" cy="1593669"/>
            <a:chOff x="37949" y="2526163"/>
            <a:chExt cx="3389190" cy="1593669"/>
          </a:xfrm>
        </p:grpSpPr>
        <p:sp>
          <p:nvSpPr>
            <p:cNvPr id="71" name="Rounded Rectangle 70"/>
            <p:cNvSpPr/>
            <p:nvPr/>
          </p:nvSpPr>
          <p:spPr>
            <a:xfrm>
              <a:off x="37949" y="2526163"/>
              <a:ext cx="3299611" cy="1593669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2" name="Picture 71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43" t="20175" r="33076" b="20825"/>
            <a:stretch/>
          </p:blipFill>
          <p:spPr>
            <a:xfrm>
              <a:off x="2262760" y="3157338"/>
              <a:ext cx="893902" cy="872374"/>
            </a:xfrm>
            <a:prstGeom prst="rect">
              <a:avLst/>
            </a:prstGeom>
          </p:spPr>
        </p:pic>
        <p:pic>
          <p:nvPicPr>
            <p:cNvPr id="73" name="Picture 7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2048" y="3208549"/>
              <a:ext cx="1999767" cy="546105"/>
            </a:xfrm>
            <a:prstGeom prst="rect">
              <a:avLst/>
            </a:prstGeom>
          </p:spPr>
        </p:pic>
        <p:sp>
          <p:nvSpPr>
            <p:cNvPr id="74" name="Rounded Rectangle 73"/>
            <p:cNvSpPr/>
            <p:nvPr/>
          </p:nvSpPr>
          <p:spPr>
            <a:xfrm>
              <a:off x="165603" y="2650348"/>
              <a:ext cx="1702982" cy="518785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u="sng" dirty="0">
                  <a:solidFill>
                    <a:schemeClr val="tx1"/>
                  </a:solidFill>
                </a:rPr>
                <a:t>Any Standardized Polygon Table</a:t>
              </a:r>
            </a:p>
          </p:txBody>
        </p:sp>
        <p:sp>
          <p:nvSpPr>
            <p:cNvPr id="75" name="Rounded Rectangle 74"/>
            <p:cNvSpPr/>
            <p:nvPr/>
          </p:nvSpPr>
          <p:spPr>
            <a:xfrm>
              <a:off x="2019118" y="2610405"/>
              <a:ext cx="1408021" cy="518785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u="sng" dirty="0">
                  <a:solidFill>
                    <a:schemeClr val="tx1"/>
                  </a:solidFill>
                </a:rPr>
                <a:t>Polygon Shapefile</a:t>
              </a:r>
            </a:p>
          </p:txBody>
        </p:sp>
      </p:grpSp>
      <p:cxnSp>
        <p:nvCxnSpPr>
          <p:cNvPr id="96" name="Elbow Connector 95"/>
          <p:cNvCxnSpPr>
            <a:stCxn id="64" idx="2"/>
            <a:endCxn id="71" idx="0"/>
          </p:cNvCxnSpPr>
          <p:nvPr/>
        </p:nvCxnSpPr>
        <p:spPr>
          <a:xfrm rot="5400000">
            <a:off x="5420275" y="718652"/>
            <a:ext cx="380508" cy="7044788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 flipH="1">
            <a:off x="9637903" y="4050792"/>
            <a:ext cx="1" cy="64922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0" name="Group 79"/>
          <p:cNvGrpSpPr/>
          <p:nvPr/>
        </p:nvGrpSpPr>
        <p:grpSpPr>
          <a:xfrm>
            <a:off x="8031144" y="4535006"/>
            <a:ext cx="2309129" cy="1324925"/>
            <a:chOff x="6454560" y="5148751"/>
            <a:chExt cx="2309129" cy="1324925"/>
          </a:xfrm>
        </p:grpSpPr>
        <p:grpSp>
          <p:nvGrpSpPr>
            <p:cNvPr id="54" name="Group 53"/>
            <p:cNvGrpSpPr>
              <a:grpSpLocks noChangeAspect="1"/>
            </p:cNvGrpSpPr>
            <p:nvPr/>
          </p:nvGrpSpPr>
          <p:grpSpPr>
            <a:xfrm>
              <a:off x="6468393" y="5148751"/>
              <a:ext cx="2200120" cy="1324925"/>
              <a:chOff x="6220835" y="464686"/>
              <a:chExt cx="2200120" cy="1324925"/>
            </a:xfrm>
          </p:grpSpPr>
          <p:sp>
            <p:nvSpPr>
              <p:cNvPr id="58" name="Rounded Rectangle 57"/>
              <p:cNvSpPr/>
              <p:nvPr/>
            </p:nvSpPr>
            <p:spPr>
              <a:xfrm>
                <a:off x="6220835" y="512763"/>
                <a:ext cx="2200120" cy="1276848"/>
              </a:xfrm>
              <a:prstGeom prst="round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ounded Rectangle 58"/>
              <p:cNvSpPr/>
              <p:nvPr/>
            </p:nvSpPr>
            <p:spPr>
              <a:xfrm>
                <a:off x="7011475" y="464686"/>
                <a:ext cx="802286" cy="344396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600" u="sng" dirty="0">
                    <a:solidFill>
                      <a:schemeClr val="tx1"/>
                    </a:solidFill>
                  </a:rPr>
                  <a:t>Maps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76" name="Picture 7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672142" y="5716618"/>
              <a:ext cx="720492" cy="695956"/>
            </a:xfrm>
            <a:prstGeom prst="rect">
              <a:avLst/>
            </a:prstGeom>
          </p:spPr>
        </p:pic>
        <p:pic>
          <p:nvPicPr>
            <p:cNvPr id="77" name="Picture 7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741467" y="5716618"/>
              <a:ext cx="720028" cy="688428"/>
            </a:xfrm>
            <a:prstGeom prst="rect">
              <a:avLst/>
            </a:prstGeom>
          </p:spPr>
        </p:pic>
        <p:sp>
          <p:nvSpPr>
            <p:cNvPr id="78" name="Rounded Rectangle 77"/>
            <p:cNvSpPr/>
            <p:nvPr/>
          </p:nvSpPr>
          <p:spPr>
            <a:xfrm>
              <a:off x="6454560" y="5442044"/>
              <a:ext cx="1125701" cy="321534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>
                  <a:solidFill>
                    <a:schemeClr val="tx1"/>
                  </a:solidFill>
                </a:rPr>
                <a:t>1. Gridded</a:t>
              </a:r>
            </a:p>
          </p:txBody>
        </p:sp>
        <p:sp>
          <p:nvSpPr>
            <p:cNvPr id="79" name="Rounded Rectangle 78"/>
            <p:cNvSpPr/>
            <p:nvPr/>
          </p:nvSpPr>
          <p:spPr>
            <a:xfrm>
              <a:off x="7566119" y="5404542"/>
              <a:ext cx="1197570" cy="328485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>
                  <a:solidFill>
                    <a:schemeClr val="tx1"/>
                  </a:solidFill>
                </a:rPr>
                <a:t>2. Polygons</a:t>
              </a:r>
            </a:p>
          </p:txBody>
        </p:sp>
      </p:grpSp>
      <p:sp>
        <p:nvSpPr>
          <p:cNvPr id="62" name="Rounded Rectangle 61"/>
          <p:cNvSpPr/>
          <p:nvPr/>
        </p:nvSpPr>
        <p:spPr>
          <a:xfrm>
            <a:off x="4053875" y="1295373"/>
            <a:ext cx="2099098" cy="38712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metis.prepGrid.R</a:t>
            </a:r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6484360" y="599763"/>
            <a:ext cx="5297126" cy="1391220"/>
            <a:chOff x="6703816" y="1349571"/>
            <a:chExt cx="5297126" cy="1391220"/>
          </a:xfrm>
        </p:grpSpPr>
        <p:grpSp>
          <p:nvGrpSpPr>
            <p:cNvPr id="81" name="Group 80"/>
            <p:cNvGrpSpPr>
              <a:grpSpLocks noChangeAspect="1"/>
            </p:cNvGrpSpPr>
            <p:nvPr/>
          </p:nvGrpSpPr>
          <p:grpSpPr>
            <a:xfrm>
              <a:off x="6703816" y="1349571"/>
              <a:ext cx="5297126" cy="1391220"/>
              <a:chOff x="5998172" y="394540"/>
              <a:chExt cx="5297126" cy="1391220"/>
            </a:xfrm>
          </p:grpSpPr>
          <p:sp>
            <p:nvSpPr>
              <p:cNvPr id="85" name="Rounded Rectangle 84"/>
              <p:cNvSpPr/>
              <p:nvPr/>
            </p:nvSpPr>
            <p:spPr>
              <a:xfrm>
                <a:off x="5998172" y="512763"/>
                <a:ext cx="5297126" cy="1272997"/>
              </a:xfrm>
              <a:prstGeom prst="round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ounded Rectangle 85"/>
              <p:cNvSpPr/>
              <p:nvPr/>
            </p:nvSpPr>
            <p:spPr>
              <a:xfrm>
                <a:off x="7364910" y="394540"/>
                <a:ext cx="2621042" cy="518785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600" u="sng" dirty="0">
                    <a:solidFill>
                      <a:schemeClr val="tx1"/>
                    </a:solidFill>
                  </a:rPr>
                  <a:t>Standardized </a:t>
                </a:r>
                <a:r>
                  <a:rPr lang="en-US" sz="1600" u="sng" dirty="0" smtClean="0">
                    <a:solidFill>
                      <a:schemeClr val="tx1"/>
                    </a:solidFill>
                  </a:rPr>
                  <a:t>Grid</a:t>
                </a:r>
                <a:r>
                  <a:rPr lang="en-US" sz="1600" u="sng" dirty="0" smtClean="0">
                    <a:solidFill>
                      <a:schemeClr val="tx1"/>
                    </a:solidFill>
                  </a:rPr>
                  <a:t> </a:t>
                </a:r>
                <a:r>
                  <a:rPr lang="en-US" sz="1600" u="sng" dirty="0">
                    <a:solidFill>
                      <a:schemeClr val="tx1"/>
                    </a:solidFill>
                  </a:rPr>
                  <a:t>Tables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7" name="Rounded Rectangle 86"/>
              <p:cNvSpPr/>
              <p:nvPr/>
            </p:nvSpPr>
            <p:spPr>
              <a:xfrm>
                <a:off x="6440669" y="666937"/>
                <a:ext cx="1927996" cy="518785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600" dirty="0">
                    <a:solidFill>
                      <a:schemeClr val="tx1"/>
                    </a:solidFill>
                  </a:rPr>
                  <a:t>1. Default Values</a:t>
                </a:r>
              </a:p>
            </p:txBody>
          </p:sp>
          <p:sp>
            <p:nvSpPr>
              <p:cNvPr id="88" name="Rounded Rectangle 87"/>
              <p:cNvSpPr/>
              <p:nvPr/>
            </p:nvSpPr>
            <p:spPr>
              <a:xfrm>
                <a:off x="8792713" y="654656"/>
                <a:ext cx="2502585" cy="518785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600" dirty="0">
                    <a:solidFill>
                      <a:schemeClr val="tx1"/>
                    </a:solidFill>
                  </a:rPr>
                  <a:t>2. Blank Template for users</a:t>
                </a:r>
              </a:p>
            </p:txBody>
          </p:sp>
        </p:grpSp>
        <p:pic>
          <p:nvPicPr>
            <p:cNvPr id="90" name="Picture 8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07678" y="2003480"/>
              <a:ext cx="2386399" cy="651688"/>
            </a:xfrm>
            <a:prstGeom prst="rect">
              <a:avLst/>
            </a:prstGeom>
          </p:spPr>
        </p:pic>
        <p:pic>
          <p:nvPicPr>
            <p:cNvPr id="91" name="Picture 9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16806" y="2002871"/>
              <a:ext cx="2386399" cy="651688"/>
            </a:xfrm>
            <a:prstGeom prst="rect">
              <a:avLst/>
            </a:prstGeom>
          </p:spPr>
        </p:pic>
      </p:grpSp>
      <p:cxnSp>
        <p:nvCxnSpPr>
          <p:cNvPr id="93" name="Elbow Connector 92"/>
          <p:cNvCxnSpPr>
            <a:stCxn id="85" idx="2"/>
            <a:endCxn id="49" idx="0"/>
          </p:cNvCxnSpPr>
          <p:nvPr/>
        </p:nvCxnSpPr>
        <p:spPr>
          <a:xfrm rot="5400000">
            <a:off x="5285580" y="-1232380"/>
            <a:ext cx="623980" cy="7070706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4" name="Rounded Rectangle 93"/>
          <p:cNvSpPr/>
          <p:nvPr/>
        </p:nvSpPr>
        <p:spPr>
          <a:xfrm>
            <a:off x="1444299" y="1240945"/>
            <a:ext cx="1626705" cy="49986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Raw gridded data</a:t>
            </a:r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4418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9534" y="780800"/>
            <a:ext cx="3238500" cy="175260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045" y="657790"/>
            <a:ext cx="1409700" cy="521017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1" name="Straight Connector 10"/>
          <p:cNvCxnSpPr>
            <a:endCxn id="20" idx="1"/>
          </p:cNvCxnSpPr>
          <p:nvPr/>
        </p:nvCxnSpPr>
        <p:spPr>
          <a:xfrm>
            <a:off x="1195138" y="1363581"/>
            <a:ext cx="1293645" cy="146384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3402874" y="1657101"/>
            <a:ext cx="4896660" cy="74385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88783" y="2255921"/>
            <a:ext cx="1038225" cy="114300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24" name="Straight Connector 23"/>
          <p:cNvCxnSpPr>
            <a:endCxn id="32" idx="1"/>
          </p:cNvCxnSpPr>
          <p:nvPr/>
        </p:nvCxnSpPr>
        <p:spPr>
          <a:xfrm>
            <a:off x="3286819" y="2714124"/>
            <a:ext cx="2495860" cy="2406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3176337" y="2958766"/>
            <a:ext cx="2720642" cy="143100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endCxn id="35" idx="1"/>
          </p:cNvCxnSpPr>
          <p:nvPr/>
        </p:nvCxnSpPr>
        <p:spPr>
          <a:xfrm>
            <a:off x="3296654" y="3343777"/>
            <a:ext cx="1894974" cy="271261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2" name="Picture 3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82679" y="2414337"/>
            <a:ext cx="1809750" cy="64770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91627" y="5761119"/>
            <a:ext cx="2514600" cy="59055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51204" y="3343777"/>
            <a:ext cx="1666875" cy="224790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723250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950" y="882380"/>
            <a:ext cx="1409700" cy="521017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6" name="Straight Connector 5"/>
          <p:cNvCxnSpPr/>
          <p:nvPr/>
        </p:nvCxnSpPr>
        <p:spPr>
          <a:xfrm flipV="1">
            <a:off x="1216152" y="2377806"/>
            <a:ext cx="2008060" cy="2706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5724" y="882380"/>
            <a:ext cx="1752600" cy="332422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547334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658" y="523915"/>
            <a:ext cx="1543050" cy="5705475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9841" y="4007060"/>
            <a:ext cx="2457450" cy="647700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5937" y="4507714"/>
            <a:ext cx="2181225" cy="628650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38516" y="5488909"/>
            <a:ext cx="5126697" cy="1011065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1" name="Straight Connector 10"/>
          <p:cNvCxnSpPr>
            <a:endCxn id="13" idx="1"/>
          </p:cNvCxnSpPr>
          <p:nvPr/>
        </p:nvCxnSpPr>
        <p:spPr>
          <a:xfrm flipV="1">
            <a:off x="1216153" y="1339853"/>
            <a:ext cx="922363" cy="64439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13" idx="3"/>
            <a:endCxn id="19" idx="1"/>
          </p:cNvCxnSpPr>
          <p:nvPr/>
        </p:nvCxnSpPr>
        <p:spPr>
          <a:xfrm flipV="1">
            <a:off x="3633940" y="1082678"/>
            <a:ext cx="579260" cy="25717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endCxn id="10" idx="0"/>
          </p:cNvCxnSpPr>
          <p:nvPr/>
        </p:nvCxnSpPr>
        <p:spPr>
          <a:xfrm>
            <a:off x="4213201" y="4678531"/>
            <a:ext cx="488664" cy="81037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Rounded Rectangle 32"/>
          <p:cNvSpPr/>
          <p:nvPr/>
        </p:nvSpPr>
        <p:spPr>
          <a:xfrm>
            <a:off x="7867162" y="4699239"/>
            <a:ext cx="2179431" cy="3113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>
                <a:solidFill>
                  <a:srgbClr val="FF0000"/>
                </a:solidFill>
              </a:rPr>
              <a:t>Not created automatically. Need to Add this file after getting data from local stakeholders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38516" y="1111253"/>
            <a:ext cx="1495425" cy="457200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13200" y="596903"/>
            <a:ext cx="1466850" cy="971550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20" name="Straight Connector 19"/>
          <p:cNvCxnSpPr>
            <a:stCxn id="7" idx="0"/>
          </p:cNvCxnSpPr>
          <p:nvPr/>
        </p:nvCxnSpPr>
        <p:spPr>
          <a:xfrm flipV="1">
            <a:off x="3278567" y="1396876"/>
            <a:ext cx="1216441" cy="261018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4" name="Picture 3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69173" y="168278"/>
            <a:ext cx="3686175" cy="1171575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91133" y="1816008"/>
            <a:ext cx="7361008" cy="2178475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25" name="Straight Connector 24"/>
          <p:cNvCxnSpPr>
            <a:stCxn id="8" idx="0"/>
          </p:cNvCxnSpPr>
          <p:nvPr/>
        </p:nvCxnSpPr>
        <p:spPr>
          <a:xfrm flipH="1" flipV="1">
            <a:off x="5296414" y="1111254"/>
            <a:ext cx="1480135" cy="339646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endCxn id="34" idx="1"/>
          </p:cNvCxnSpPr>
          <p:nvPr/>
        </p:nvCxnSpPr>
        <p:spPr>
          <a:xfrm>
            <a:off x="5385817" y="754066"/>
            <a:ext cx="1083357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H="1" flipV="1">
            <a:off x="9493688" y="930339"/>
            <a:ext cx="661661" cy="88279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56087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2775</TotalTime>
  <Words>383</Words>
  <Application>Microsoft Office PowerPoint</Application>
  <PresentationFormat>Widescreen</PresentationFormat>
  <Paragraphs>135</Paragraphs>
  <Slides>17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 Theme</vt:lpstr>
      <vt:lpstr>Figures for Metis documentation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PNNL IM Services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Khan, Zarrar</dc:creator>
  <cp:lastModifiedBy>Khan, Zarrar</cp:lastModifiedBy>
  <cp:revision>89</cp:revision>
  <dcterms:created xsi:type="dcterms:W3CDTF">2018-10-10T15:22:41Z</dcterms:created>
  <dcterms:modified xsi:type="dcterms:W3CDTF">2019-01-04T21:27:37Z</dcterms:modified>
</cp:coreProperties>
</file>